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ción" id="{86bf1d07-6704-5632-078a-f3f3ebb8935e}">
          <p14:sldIdLst>
            <p14:sldId id="256"/>
            <p14:sldId id="257"/>
            <p14:sldId id="258"/>
            <p14:sldId id="259"/>
            <p14:sldId id="260"/>
          </p14:sldIdLst>
        </p14:section>
        <p14:section name="El supervisor" id="{55e938bb-da36-d6b2-b2db-23e169f19d10}">
          <p14:sldIdLst>
            <p14:sldId id="261"/>
            <p14:sldId id="262"/>
            <p14:sldId id="263"/>
            <p14:sldId id="264"/>
            <p14:sldId id="265"/>
            <p14:sldId id="266"/>
          </p14:sldIdLst>
        </p14:section>
        <p14:section name="La revisión" id="{290ef3e7-f1ea-54d1-cf06-5af62405f6e3}">
          <p14:sldIdLst>
            <p14:sldId id="267"/>
            <p14:sldId id="268"/>
            <p14:sldId id="269"/>
            <p14:sldId id="270"/>
          </p14:sldIdLst>
        </p14:section>
        <p14:section name="La agencia" id="{c3a97dfb-b828-cf66-4413-d1eafbc9a863}">
          <p14:sldIdLst>
            <p14:sldId id="271"/>
          </p14:sldIdLst>
        </p14:section>
        <p14:section name="Telcel" id="{56410985-15f6-c020-f688-9bd5a9259d7e}">
          <p14:sldIdLst>
            <p14:sldId id="272"/>
          </p14:sldIdLst>
        </p14:section>
        <p14:section name="Cierre" id="{12d47351-1939-5557-0f9b-f390fe22f24e}">
          <p14:sldIdLst>
            <p14:sldId id="273"/>
            <p14:sldId id="274"/>
            <p14:sldId id="275"/>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presentación explica, en lenguaje sencillo, cómo va a trabajar cada quien en la temporada. Tres piezas: el papel de siempre, WhatsApp con Nico, y una plataforma para la agencia y para Telcel.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todo es papel que viaja: el stand lo llena, la productora lo escanea y lo ordena, se manda a Telcel y Telcel lo rebota. Lo caro no es el papel, es descubrir el error un mes después.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se quita nada de lo que pide Telcel. Lo único nuevo es cómo viaja el papel: en foto, por WhatsApp, revisado el mismo día.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cuatro formatos se quedan exactamente como están: mismos campos, mismos códigos. Se llenan y se firman a mano. Lo único que cambia es que, en lugar de escanearlos, se les toma foto.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edecanes, GIO y vendedores no tocan nada: solo salen en las fotos. El supervisor trabaja en papel y WhatsApp. La agencia y Telcel usan la plataforma.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es el día completo del supervisor. En las siguientes láminas va paso por paso, con los mensajes reales que va a recibir de 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pose la decide Telcel cada día y nadie la conoce antes. Por eso una foto con la pose correcta prueba que se tomó ese día.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falta alguien, Nico pregunta quién con botones. Cuando esa persona llega, el supervisor manda su foto y la hora queda registrada. Así, cuando Telcel descuente un retardo, sabemos exactamente de quién y de cuántos minutos.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Durante el día no cambia nada: los formatos se llenan a mano. Lo único que se pide es que estén completos, legibles y con su firma, porque al cierre se les toma foto.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cierre Nico manda una lista. Cada foto que llega se palomea. El día no se da por cerrado hasta que está todo.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IA no captura por capturar: lee la hoja, la compara con las demás hojas del día y pregunta en el momento lo que no cuadra. Ese es el cambio que mata los 30 días de rebotes.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gente sigue escribiendo a mano. La IA transcribe cada campo, lo compara contra las demás hojas del día y marca lo que no cuadra. Así no nos quedamos solo con un papel: tenemos los datos para sumar, buscar y reportar.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respuesta a la duda de qué hacer cuando no se entiende algo: la IA no inventa. Pregunta en el momento a quien lo escribió, y si nadie sabe, lo resuelve la agencia. Un dato dudoso detiene la aprobación de ese día, no la operación.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las mismas cosas por las que Telcel rebota hoy. La diferencia es que las revisamos nosotros primero, el mismo día.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Además de los formatos de Telcel, la plataforma arma sola un reporte de incidencias: todo lo que pasó, cómo se resolvió y qué sigue pendiente. Es nuestro: sirve para operar, para la junta mensual y para contestar cualquier descuento.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agencia ve todo en una sola pantalla. Verde está bien, amarillo hay algo que ver, rojo falta algo que ya debería estar. El coordinador solo trabaja lo que la IA marcó; lo demás pasa solo. Meta: ningún día sin aprobar más de 24 horas.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Telcel ve los formatos como los conoce, con la foto del papel firmado detrás. La entrada y salida las ve el mismo día; los formatos, en cuanto la agencia los aprueba esa noche. Y cada lunes Nico les manda la liga de la semana.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Todos ven el mismo estado de cada día: el supervisor, la agencia y Telcel. Así nadie tiene que preguntar en qué va un reporte.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Estos son los casos que más van a pasar. Ninguno detiene la operación: se registra, se avisa y la agencia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cambio es chico para el que está en campo y grande para la agencia y para Telcel.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Hay alrededor de un mes. El orden es: validar la dinámica, rehacer los formatos, armar un prototipo y probarlo con gente real antes del arranque.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ORTADA">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143000"/>
            <a:ext cx="4754880" cy="320040"/>
          </a:xfrm>
          <a:prstGeom prst="rect">
            <a:avLst/>
          </a:prstGeom>
          <a:noFill/>
          <a:ln/>
        </p:spPr>
        <p:txBody>
          <a:bodyPr wrap="square" rtlCol="0"/>
          <a:lstStyle>
            <a:lvl1pPr indent="0" marL="0">
              <a:buNone/>
              <a:defRPr lang="en-US" sz="1300" b="1" spc="200" kern="0" dirty="0">
                <a:solidFill>
                  <a:schemeClr val="accent2"/>
                </a:solidFill>
              </a:defRPr>
            </a:lvl1pPr>
          </a:lstStyle>
          <a:p>
            <a:pPr indent="0" marL="0">
              <a:buNone/>
            </a:pPr>
            <a:endParaRPr lang="en-US" sz="1300" dirty="0"/>
          </a:p>
        </p:txBody>
      </p:sp>
      <p:sp>
        <p:nvSpPr>
          <p:cNvPr id="3" name="Text 0"/>
          <p:cNvSpPr/>
          <p:nvPr>
            <p:ph idx="101" type="title" hasCustomPrompt="1"/>
          </p:nvPr>
        </p:nvSpPr>
        <p:spPr>
          <a:xfrm>
            <a:off x="548640" y="1508760"/>
            <a:ext cx="4937760" cy="1554480"/>
          </a:xfrm>
          <a:prstGeom prst="rect">
            <a:avLst/>
          </a:prstGeom>
          <a:noFill/>
          <a:ln/>
        </p:spPr>
        <p:txBody>
          <a:bodyPr wrap="square" rtlCol="0"/>
          <a:lstStyle>
            <a:lvl1pPr indent="0" marL="0">
              <a:buNone/>
              <a:defRPr lang="en-US" sz="4000" b="1" dirty="0">
                <a:solidFill>
                  <a:schemeClr val="bg1"/>
                </a:solidFill>
              </a:defRPr>
            </a:lvl1pPr>
          </a:lstStyle>
          <a:p>
            <a:pPr indent="0" marL="0">
              <a:buNone/>
            </a:pPr>
            <a:endParaRPr lang="en-US" sz="4000" dirty="0"/>
          </a:p>
        </p:txBody>
      </p:sp>
      <p:sp>
        <p:nvSpPr>
          <p:cNvPr id="4" name="Text 0"/>
          <p:cNvSpPr/>
          <p:nvPr>
            <p:ph idx="102" type="body" hasCustomPrompt="1"/>
          </p:nvPr>
        </p:nvSpPr>
        <p:spPr>
          <a:xfrm>
            <a:off x="548640" y="3200400"/>
            <a:ext cx="4754880" cy="822960"/>
          </a:xfrm>
          <a:prstGeom prst="rect">
            <a:avLst/>
          </a:prstGeom>
          <a:noFill/>
          <a:ln/>
        </p:spPr>
        <p:txBody>
          <a:bodyPr wrap="square" rtlCol="0"/>
          <a:lstStyle>
            <a:lvl1pPr indent="0" marL="0">
              <a:buNone/>
              <a:defRPr lang="en-US" sz="1600" dirty="0">
                <a:solidFill>
                  <a:schemeClr val="bg2"/>
                </a:solidFill>
              </a:defRPr>
            </a:lvl1pPr>
          </a:lstStyle>
          <a:p>
            <a:pPr indent="0" marL="0">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IDO">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rtlCol="0"/>
          <a:lstStyle>
            <a:lvl1pPr indent="0" marL="0">
              <a:buNone/>
              <a:defRPr lang="en-US" sz="1100" b="1" spc="200" kern="0" dirty="0">
                <a:solidFill>
                  <a:schemeClr val="accent1"/>
                </a:solidFill>
              </a:defRPr>
            </a:lvl1pPr>
          </a:lstStyle>
          <a:p>
            <a:pPr indent="0" marL="0">
              <a:buNone/>
            </a:pP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rtlCol="0"/>
          <a:lstStyle>
            <a:lvl1pPr indent="0" marL="0">
              <a:buNone/>
              <a:defRPr lang="en-US" sz="2800" b="1" dirty="0">
                <a:solidFill>
                  <a:schemeClr val="tx1"/>
                </a:solidFill>
              </a:defRPr>
            </a:lvl1pPr>
          </a:lstStyle>
          <a:p>
            <a:pPr indent="0" marL="0">
              <a:buNone/>
            </a:pPr>
            <a:endParaRPr lang="en-US" sz="2800" dirty="0"/>
          </a:p>
        </p:txBody>
      </p:sp>
      <p:pic>
        <p:nvPicPr>
          <p:cNvPr id="4" name="Image 0" descr="/private/tmp/claude-501/-Users-christianmejia-Library-CloudStorage-GoogleDrive-christian-peltiermkt-com-Shared-drives-Peltier-Proyectos-Claude-Projects-Telcel-Navidad-2026/86497764-6629-42c2-8bea-17da2c0355e6/scratchpad/deck/img/telcel_logo.png">    </p:cNvPr>
          <p:cNvPicPr>
            <a:picLocks noChangeAspect="1"/>
          </p:cNvPicPr>
          <p:nvPr/>
        </p:nvPicPr>
        <p:blipFill>
          <a:blip r:embed="rId1"/>
          <a:stretch>
            <a:fillRect/>
          </a:stretch>
        </p:blipFill>
        <p:spPr>
          <a:xfrm>
            <a:off x="7818120" y="256032"/>
            <a:ext cx="868680" cy="237744"/>
          </a:xfrm>
          <a:prstGeom prst="rect">
            <a:avLst/>
          </a:prstGeom>
        </p:spPr>
      </p:pic>
      <p:sp>
        <p:nvSpPr>
          <p:cNvPr id="5" name="Text 0"/>
          <p:cNvSpPr/>
          <p:nvPr/>
        </p:nvSpPr>
        <p:spPr>
          <a:xfrm>
            <a:off x="457200" y="4800600"/>
            <a:ext cx="4572000" cy="201168"/>
          </a:xfrm>
          <a:prstGeom prst="rect">
            <a:avLst/>
          </a:prstGeom>
          <a:noFill/>
          <a:ln/>
        </p:spPr>
        <p:txBody>
          <a:bodyPr wrap="square" lIns="0" tIns="0" rIns="0" bIns="0" rtlCol="0" anchor="ctr"/>
          <a:lstStyle/>
          <a:p>
            <a:pPr indent="0" marL="0">
              <a:buNone/>
            </a:pPr>
            <a:r>
              <a:rPr lang="en-US" sz="1000" dirty="0">
                <a:solidFill>
                  <a:schemeClr val="accent5"/>
                </a:solidFill>
              </a:rPr>
              <a:t>Reportes BTL · Telcel Navidad 2026</a:t>
            </a:r>
            <a:endParaRPr lang="en-US" sz="10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IERR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457200" y="411480"/>
            <a:ext cx="8229600" cy="274320"/>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457200" y="731520"/>
            <a:ext cx="8229600" cy="640080"/>
          </a:xfrm>
          <a:prstGeom prst="rect">
            <a:avLst/>
          </a:prstGeom>
          <a:noFill/>
          <a:ln/>
        </p:spPr>
        <p:txBody>
          <a:bodyPr wrap="square" rtlCol="0"/>
          <a:lstStyle>
            <a:lvl1pPr indent="0" marL="0">
              <a:buNone/>
              <a:defRPr lang="en-US" sz="3200" b="1" dirty="0">
                <a:solidFill>
                  <a:schemeClr val="bg1"/>
                </a:solidFill>
              </a:defRPr>
            </a:lvl1pPr>
          </a:lstStyle>
          <a:p>
            <a:pPr indent="0" marL="0">
              <a:buNone/>
            </a:pPr>
            <a:endParaRPr lang="en-US" sz="32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3.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3.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3.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3.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3.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3.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3.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3.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3.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143000"/>
            <a:ext cx="4754880" cy="320040"/>
          </a:xfrm>
          <a:prstGeom prst="rect">
            <a:avLst/>
          </a:prstGeom>
          <a:noFill/>
          <a:ln/>
        </p:spPr>
        <p:txBody>
          <a:bodyPr wrap="square" lIns="0" tIns="0" rIns="0" bIns="0" rtlCol="0"/>
          <a:lstStyle/>
          <a:p>
            <a:pPr indent="0" marL="0">
              <a:buNone/>
            </a:pPr>
            <a:r>
              <a:rPr lang="en-US" sz="1300" b="1" spc="200" kern="0" dirty="0">
                <a:solidFill>
                  <a:schemeClr val="accent2"/>
                </a:solidFill>
              </a:rPr>
              <a:t>TELCEL NAVIDAD 2026</a:t>
            </a:r>
            <a:endParaRPr lang="en-US" sz="1300" dirty="0"/>
          </a:p>
        </p:txBody>
      </p:sp>
      <p:sp>
        <p:nvSpPr>
          <p:cNvPr id="3" name="Text 0"/>
          <p:cNvSpPr/>
          <p:nvPr>
            <p:ph idx="101" type="title" hasCustomPrompt="1"/>
          </p:nvPr>
        </p:nvSpPr>
        <p:spPr>
          <a:xfrm>
            <a:off x="548640" y="1508760"/>
            <a:ext cx="4937760" cy="1554480"/>
          </a:xfrm>
          <a:prstGeom prst="rect">
            <a:avLst/>
          </a:prstGeom>
          <a:noFill/>
          <a:ln/>
        </p:spPr>
        <p:txBody>
          <a:bodyPr wrap="square" lIns="0" tIns="0" rIns="0" bIns="0" rtlCol="0" anchor="t"/>
          <a:lstStyle/>
          <a:p>
            <a:pPr indent="0" marL="0">
              <a:buNone/>
            </a:pPr>
            <a:r>
              <a:rPr lang="en-US" sz="4000" b="1" dirty="0">
                <a:solidFill>
                  <a:schemeClr val="bg1"/>
                </a:solidFill>
              </a:rPr>
              <a:t>Reportes BTL, explicados fácil</a:t>
            </a:r>
            <a:endParaRPr lang="en-US" sz="4000" dirty="0"/>
          </a:p>
        </p:txBody>
      </p:sp>
      <p:sp>
        <p:nvSpPr>
          <p:cNvPr id="4" name="Text 0"/>
          <p:cNvSpPr/>
          <p:nvPr>
            <p:ph idx="102" type="body" hasCustomPrompt="1"/>
          </p:nvPr>
        </p:nvSpPr>
        <p:spPr>
          <a:xfrm>
            <a:off x="548640" y="3200400"/>
            <a:ext cx="4754880" cy="822960"/>
          </a:xfrm>
          <a:prstGeom prst="rect">
            <a:avLst/>
          </a:prstGeom>
          <a:noFill/>
          <a:ln/>
        </p:spPr>
        <p:txBody>
          <a:bodyPr wrap="square" lIns="0" tIns="0" rIns="0" bIns="0" rtlCol="0" anchor="t"/>
          <a:lstStyle/>
          <a:p>
            <a:pPr indent="0" marL="0">
              <a:buNone/>
            </a:pPr>
            <a:r>
              <a:rPr lang="en-US" sz="1600" dirty="0">
                <a:solidFill>
                  <a:schemeClr val="bg2"/>
                </a:solidFill>
              </a:rPr>
              <a:t>Cómo va a funcionar la operación de cada día en los 12 stands: qué hace el supervisor, qué hace la agencia y qué ve Telcel.</a:t>
            </a:r>
            <a:endParaRPr lang="en-US" sz="1600" dirty="0"/>
          </a:p>
        </p:txBody>
      </p:sp>
      <p:sp>
        <p:nvSpPr>
          <p:cNvPr id="5" name="Portada paso 1"/>
          <p:cNvSpPr/>
          <p:nvPr/>
        </p:nvSpPr>
        <p:spPr>
          <a:xfrm>
            <a:off x="5806440" y="914400"/>
            <a:ext cx="868680" cy="868680"/>
          </a:xfrm>
          <a:prstGeom prst="ellipse">
            <a:avLst/>
          </a:prstGeom>
          <a:solidFill>
            <a:schemeClr val="accent1"/>
          </a:solidFill>
          <a:ln w="12700">
            <a:solidFill>
              <a:schemeClr val="accent1"/>
            </a:solidFill>
            <a:prstDash val="solid"/>
          </a:ln>
        </p:spPr>
      </p:sp>
      <p:pic>
        <p:nvPicPr>
          <p:cNvPr id="6" name="Portada paso 1 icono" descr="preencoded.png">    </p:cNvPr>
          <p:cNvPicPr>
            <a:picLocks noChangeAspect="1"/>
          </p:cNvPicPr>
          <p:nvPr/>
        </p:nvPicPr>
        <p:blipFill>
          <a:blip r:embed="rId1"/>
          <a:stretch>
            <a:fillRect/>
          </a:stretch>
        </p:blipFill>
        <p:spPr>
          <a:xfrm>
            <a:off x="6023610" y="1131570"/>
            <a:ext cx="434340" cy="434340"/>
          </a:xfrm>
          <a:prstGeom prst="rect">
            <a:avLst/>
          </a:prstGeom>
        </p:spPr>
      </p:pic>
      <p:sp>
        <p:nvSpPr>
          <p:cNvPr id="7" name="Text 4"/>
          <p:cNvSpPr txBox="1"/>
          <p:nvPr/>
        </p:nvSpPr>
        <p:spPr>
          <a:xfrm>
            <a:off x="6858000" y="1069848"/>
            <a:ext cx="2011680" cy="320040"/>
          </a:xfrm>
          <a:prstGeom prst="rect">
            <a:avLst/>
          </a:prstGeom>
          <a:noFill/>
          <a:ln/>
        </p:spPr>
        <p:txBody>
          <a:bodyPr wrap="square" lIns="0" tIns="0" rIns="0" bIns="0" rtlCol="0" anchor="t"/>
          <a:lstStyle/>
          <a:p>
            <a:pPr indent="0" marL="0">
              <a:buNone/>
            </a:pPr>
            <a:r>
              <a:rPr lang="en-US" sz="1800" b="1" dirty="0">
                <a:solidFill>
                  <a:schemeClr val="bg1"/>
                </a:solidFill>
              </a:rPr>
              <a:t>Papel</a:t>
            </a:r>
            <a:endParaRPr lang="en-US" sz="1800" dirty="0"/>
          </a:p>
        </p:txBody>
      </p:sp>
      <p:sp>
        <p:nvSpPr>
          <p:cNvPr id="8" name="Text 5"/>
          <p:cNvSpPr txBox="1"/>
          <p:nvPr/>
        </p:nvSpPr>
        <p:spPr>
          <a:xfrm>
            <a:off x="6858000" y="1389888"/>
            <a:ext cx="2011680" cy="274320"/>
          </a:xfrm>
          <a:prstGeom prst="rect">
            <a:avLst/>
          </a:prstGeom>
          <a:noFill/>
          <a:ln/>
        </p:spPr>
        <p:txBody>
          <a:bodyPr wrap="square" lIns="0" tIns="0" rIns="0" bIns="0" rtlCol="0" anchor="t"/>
          <a:lstStyle/>
          <a:p>
            <a:pPr indent="0" marL="0">
              <a:buNone/>
            </a:pPr>
            <a:r>
              <a:rPr lang="en-US" sz="1400" dirty="0">
                <a:solidFill>
                  <a:schemeClr val="bg2"/>
                </a:solidFill>
              </a:rPr>
              <a:t>igual que hoy</a:t>
            </a:r>
            <a:endParaRPr lang="en-US" sz="1400" dirty="0"/>
          </a:p>
        </p:txBody>
      </p:sp>
      <p:sp>
        <p:nvSpPr>
          <p:cNvPr id="9" name="Portada paso 2"/>
          <p:cNvSpPr/>
          <p:nvPr/>
        </p:nvSpPr>
        <p:spPr>
          <a:xfrm>
            <a:off x="5806440" y="2103120"/>
            <a:ext cx="868680" cy="868680"/>
          </a:xfrm>
          <a:prstGeom prst="ellipse">
            <a:avLst/>
          </a:prstGeom>
          <a:solidFill>
            <a:schemeClr val="accent3"/>
          </a:solidFill>
          <a:ln w="12700">
            <a:solidFill>
              <a:schemeClr val="accent3"/>
            </a:solidFill>
            <a:prstDash val="solid"/>
          </a:ln>
        </p:spPr>
      </p:sp>
      <p:pic>
        <p:nvPicPr>
          <p:cNvPr id="10" name="Portada paso 2 icono" descr="preencoded.png">    </p:cNvPr>
          <p:cNvPicPr>
            <a:picLocks noChangeAspect="1"/>
          </p:cNvPicPr>
          <p:nvPr/>
        </p:nvPicPr>
        <p:blipFill>
          <a:blip r:embed="rId2"/>
          <a:stretch>
            <a:fillRect/>
          </a:stretch>
        </p:blipFill>
        <p:spPr>
          <a:xfrm>
            <a:off x="6023610" y="2320290"/>
            <a:ext cx="434340" cy="434340"/>
          </a:xfrm>
          <a:prstGeom prst="rect">
            <a:avLst/>
          </a:prstGeom>
        </p:spPr>
      </p:pic>
      <p:sp>
        <p:nvSpPr>
          <p:cNvPr id="11" name="Text 7"/>
          <p:cNvSpPr txBox="1"/>
          <p:nvPr/>
        </p:nvSpPr>
        <p:spPr>
          <a:xfrm>
            <a:off x="6858000" y="2258568"/>
            <a:ext cx="2011680" cy="320040"/>
          </a:xfrm>
          <a:prstGeom prst="rect">
            <a:avLst/>
          </a:prstGeom>
          <a:noFill/>
          <a:ln/>
        </p:spPr>
        <p:txBody>
          <a:bodyPr wrap="square" lIns="0" tIns="0" rIns="0" bIns="0" rtlCol="0" anchor="t"/>
          <a:lstStyle/>
          <a:p>
            <a:pPr indent="0" marL="0">
              <a:buNone/>
            </a:pPr>
            <a:r>
              <a:rPr lang="en-US" sz="1800" b="1" dirty="0">
                <a:solidFill>
                  <a:schemeClr val="bg1"/>
                </a:solidFill>
              </a:rPr>
              <a:t>WhatsApp</a:t>
            </a:r>
            <a:endParaRPr lang="en-US" sz="1800" dirty="0"/>
          </a:p>
        </p:txBody>
      </p:sp>
      <p:sp>
        <p:nvSpPr>
          <p:cNvPr id="12" name="Text 8"/>
          <p:cNvSpPr txBox="1"/>
          <p:nvPr/>
        </p:nvSpPr>
        <p:spPr>
          <a:xfrm>
            <a:off x="6858000" y="2578608"/>
            <a:ext cx="2011680" cy="274320"/>
          </a:xfrm>
          <a:prstGeom prst="rect">
            <a:avLst/>
          </a:prstGeom>
          <a:noFill/>
          <a:ln/>
        </p:spPr>
        <p:txBody>
          <a:bodyPr wrap="square" lIns="0" tIns="0" rIns="0" bIns="0" rtlCol="0" anchor="t"/>
          <a:lstStyle/>
          <a:p>
            <a:pPr indent="0" marL="0">
              <a:buNone/>
            </a:pPr>
            <a:r>
              <a:rPr lang="en-US" sz="1400" dirty="0">
                <a:solidFill>
                  <a:schemeClr val="bg2"/>
                </a:solidFill>
              </a:rPr>
              <a:t>con Nico</a:t>
            </a:r>
            <a:endParaRPr lang="en-US" sz="1400" dirty="0"/>
          </a:p>
        </p:txBody>
      </p:sp>
      <p:sp>
        <p:nvSpPr>
          <p:cNvPr id="13" name="Portada paso 3"/>
          <p:cNvSpPr/>
          <p:nvPr/>
        </p:nvSpPr>
        <p:spPr>
          <a:xfrm>
            <a:off x="5806440" y="3291840"/>
            <a:ext cx="868680" cy="868680"/>
          </a:xfrm>
          <a:prstGeom prst="ellipse">
            <a:avLst/>
          </a:prstGeom>
          <a:solidFill>
            <a:schemeClr val="accent1"/>
          </a:solidFill>
          <a:ln w="12700">
            <a:solidFill>
              <a:schemeClr val="accent1"/>
            </a:solidFill>
            <a:prstDash val="solid"/>
          </a:ln>
        </p:spPr>
      </p:sp>
      <p:pic>
        <p:nvPicPr>
          <p:cNvPr id="14" name="Portada paso 3 icono" descr="preencoded.png">    </p:cNvPr>
          <p:cNvPicPr>
            <a:picLocks noChangeAspect="1"/>
          </p:cNvPicPr>
          <p:nvPr/>
        </p:nvPicPr>
        <p:blipFill>
          <a:blip r:embed="rId3"/>
          <a:stretch>
            <a:fillRect/>
          </a:stretch>
        </p:blipFill>
        <p:spPr>
          <a:xfrm>
            <a:off x="6023610" y="3509010"/>
            <a:ext cx="434340" cy="434340"/>
          </a:xfrm>
          <a:prstGeom prst="rect">
            <a:avLst/>
          </a:prstGeom>
        </p:spPr>
      </p:pic>
      <p:sp>
        <p:nvSpPr>
          <p:cNvPr id="15" name="Text 10"/>
          <p:cNvSpPr txBox="1"/>
          <p:nvPr/>
        </p:nvSpPr>
        <p:spPr>
          <a:xfrm>
            <a:off x="6858000" y="3447288"/>
            <a:ext cx="2011680" cy="320040"/>
          </a:xfrm>
          <a:prstGeom prst="rect">
            <a:avLst/>
          </a:prstGeom>
          <a:noFill/>
          <a:ln/>
        </p:spPr>
        <p:txBody>
          <a:bodyPr wrap="square" lIns="0" tIns="0" rIns="0" bIns="0" rtlCol="0" anchor="t"/>
          <a:lstStyle/>
          <a:p>
            <a:pPr indent="0" marL="0">
              <a:buNone/>
            </a:pPr>
            <a:r>
              <a:rPr lang="en-US" sz="1800" b="1" dirty="0">
                <a:solidFill>
                  <a:schemeClr val="bg1"/>
                </a:solidFill>
              </a:rPr>
              <a:t>Plataforma</a:t>
            </a:r>
            <a:endParaRPr lang="en-US" sz="1800" dirty="0"/>
          </a:p>
        </p:txBody>
      </p:sp>
      <p:sp>
        <p:nvSpPr>
          <p:cNvPr id="16" name="Text 11"/>
          <p:cNvSpPr txBox="1"/>
          <p:nvPr/>
        </p:nvSpPr>
        <p:spPr>
          <a:xfrm>
            <a:off x="6858000" y="3767328"/>
            <a:ext cx="2011680" cy="274320"/>
          </a:xfrm>
          <a:prstGeom prst="rect">
            <a:avLst/>
          </a:prstGeom>
          <a:noFill/>
          <a:ln/>
        </p:spPr>
        <p:txBody>
          <a:bodyPr wrap="square" lIns="0" tIns="0" rIns="0" bIns="0" rtlCol="0" anchor="t"/>
          <a:lstStyle/>
          <a:p>
            <a:pPr indent="0" marL="0">
              <a:buNone/>
            </a:pPr>
            <a:r>
              <a:rPr lang="en-US" sz="1400" dirty="0">
                <a:solidFill>
                  <a:schemeClr val="bg2"/>
                </a:solidFill>
              </a:rPr>
              <a:t>agencia y Telcel</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EL PROBLEMA</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Así funciona hoy</a:t>
            </a:r>
            <a:endParaRPr lang="en-US" sz="2800" dirty="0"/>
          </a:p>
        </p:txBody>
      </p:sp>
      <p:sp>
        <p:nvSpPr>
          <p:cNvPr id="4" name="Hoy paso 1"/>
          <p:cNvSpPr/>
          <p:nvPr/>
        </p:nvSpPr>
        <p:spPr>
          <a:xfrm>
            <a:off x="960120" y="1325880"/>
            <a:ext cx="731520" cy="731520"/>
          </a:xfrm>
          <a:prstGeom prst="ellipse">
            <a:avLst/>
          </a:prstGeom>
          <a:solidFill>
            <a:schemeClr val="accent1"/>
          </a:solidFill>
          <a:ln w="12700">
            <a:solidFill>
              <a:schemeClr val="accent1"/>
            </a:solidFill>
            <a:prstDash val="solid"/>
          </a:ln>
        </p:spPr>
      </p:sp>
      <p:pic>
        <p:nvPicPr>
          <p:cNvPr id="5" name="Hoy paso 1 icono" descr="preencoded.png">    </p:cNvPr>
          <p:cNvPicPr>
            <a:picLocks noChangeAspect="1"/>
          </p:cNvPicPr>
          <p:nvPr/>
        </p:nvPicPr>
        <p:blipFill>
          <a:blip r:embed="rId1"/>
          <a:stretch>
            <a:fillRect/>
          </a:stretch>
        </p:blipFill>
        <p:spPr>
          <a:xfrm>
            <a:off x="1143000" y="1508760"/>
            <a:ext cx="365760" cy="365760"/>
          </a:xfrm>
          <a:prstGeom prst="rect">
            <a:avLst/>
          </a:prstGeom>
        </p:spPr>
      </p:pic>
      <p:sp>
        <p:nvSpPr>
          <p:cNvPr id="6" name="Text 3"/>
          <p:cNvSpPr txBox="1"/>
          <p:nvPr/>
        </p:nvSpPr>
        <p:spPr>
          <a:xfrm>
            <a:off x="320040" y="2176272"/>
            <a:ext cx="2011680" cy="274320"/>
          </a:xfrm>
          <a:prstGeom prst="rect">
            <a:avLst/>
          </a:prstGeom>
          <a:noFill/>
          <a:ln/>
        </p:spPr>
        <p:txBody>
          <a:bodyPr wrap="square" lIns="0" tIns="0" rIns="0" bIns="0" rtlCol="0" anchor="t"/>
          <a:lstStyle/>
          <a:p>
            <a:pPr algn="ctr" indent="0" marL="0">
              <a:buNone/>
            </a:pPr>
            <a:r>
              <a:rPr lang="en-US" sz="1400" b="1" dirty="0">
                <a:solidFill>
                  <a:schemeClr val="tx1"/>
                </a:solidFill>
              </a:rPr>
              <a:t>Se llena a mano</a:t>
            </a:r>
            <a:endParaRPr lang="en-US" sz="1400" dirty="0"/>
          </a:p>
        </p:txBody>
      </p:sp>
      <p:sp>
        <p:nvSpPr>
          <p:cNvPr id="7" name="Text 4"/>
          <p:cNvSpPr txBox="1"/>
          <p:nvPr/>
        </p:nvSpPr>
        <p:spPr>
          <a:xfrm>
            <a:off x="320040" y="2468880"/>
            <a:ext cx="2011680" cy="274320"/>
          </a:xfrm>
          <a:prstGeom prst="rect">
            <a:avLst/>
          </a:prstGeom>
          <a:noFill/>
          <a:ln/>
        </p:spPr>
        <p:txBody>
          <a:bodyPr wrap="square" lIns="0" tIns="0" rIns="0" bIns="0" rtlCol="0" anchor="t"/>
          <a:lstStyle/>
          <a:p>
            <a:pPr algn="ctr" indent="0" marL="0">
              <a:buNone/>
            </a:pPr>
            <a:r>
              <a:rPr lang="en-US" sz="1200" dirty="0">
                <a:solidFill>
                  <a:schemeClr val="accent5"/>
                </a:solidFill>
              </a:rPr>
              <a:t>Cada stand, cada día</a:t>
            </a:r>
            <a:endParaRPr lang="en-US" sz="1200" dirty="0"/>
          </a:p>
        </p:txBody>
      </p:sp>
      <p:sp>
        <p:nvSpPr>
          <p:cNvPr id="8" name="Shape 5"/>
          <p:cNvSpPr/>
          <p:nvPr/>
        </p:nvSpPr>
        <p:spPr>
          <a:xfrm>
            <a:off x="2240280" y="1572768"/>
            <a:ext cx="274320" cy="228600"/>
          </a:xfrm>
          <a:prstGeom prst="rightArrow">
            <a:avLst/>
          </a:prstGeom>
          <a:solidFill>
            <a:schemeClr val="accent5"/>
          </a:solidFill>
          <a:ln w="12700">
            <a:solidFill>
              <a:schemeClr val="accent5"/>
            </a:solidFill>
            <a:prstDash val="solid"/>
          </a:ln>
        </p:spPr>
      </p:sp>
      <p:sp>
        <p:nvSpPr>
          <p:cNvPr id="9" name="Hoy paso 2"/>
          <p:cNvSpPr/>
          <p:nvPr/>
        </p:nvSpPr>
        <p:spPr>
          <a:xfrm>
            <a:off x="3063240" y="1325880"/>
            <a:ext cx="731520" cy="731520"/>
          </a:xfrm>
          <a:prstGeom prst="ellipse">
            <a:avLst/>
          </a:prstGeom>
          <a:solidFill>
            <a:schemeClr val="accent1"/>
          </a:solidFill>
          <a:ln w="12700">
            <a:solidFill>
              <a:schemeClr val="accent1"/>
            </a:solidFill>
            <a:prstDash val="solid"/>
          </a:ln>
        </p:spPr>
      </p:sp>
      <p:pic>
        <p:nvPicPr>
          <p:cNvPr id="10" name="Hoy paso 2 icono" descr="preencoded.png">    </p:cNvPr>
          <p:cNvPicPr>
            <a:picLocks noChangeAspect="1"/>
          </p:cNvPicPr>
          <p:nvPr/>
        </p:nvPicPr>
        <p:blipFill>
          <a:blip r:embed="rId2"/>
          <a:stretch>
            <a:fillRect/>
          </a:stretch>
        </p:blipFill>
        <p:spPr>
          <a:xfrm>
            <a:off x="3246120" y="1508760"/>
            <a:ext cx="365760" cy="365760"/>
          </a:xfrm>
          <a:prstGeom prst="rect">
            <a:avLst/>
          </a:prstGeom>
        </p:spPr>
      </p:pic>
      <p:sp>
        <p:nvSpPr>
          <p:cNvPr id="11" name="Text 7"/>
          <p:cNvSpPr txBox="1"/>
          <p:nvPr/>
        </p:nvSpPr>
        <p:spPr>
          <a:xfrm>
            <a:off x="2423160" y="2176272"/>
            <a:ext cx="2011680" cy="274320"/>
          </a:xfrm>
          <a:prstGeom prst="rect">
            <a:avLst/>
          </a:prstGeom>
          <a:noFill/>
          <a:ln/>
        </p:spPr>
        <p:txBody>
          <a:bodyPr wrap="square" lIns="0" tIns="0" rIns="0" bIns="0" rtlCol="0" anchor="t"/>
          <a:lstStyle/>
          <a:p>
            <a:pPr algn="ctr" indent="0" marL="0">
              <a:buNone/>
            </a:pPr>
            <a:r>
              <a:rPr lang="en-US" sz="1400" b="1" dirty="0">
                <a:solidFill>
                  <a:schemeClr val="tx1"/>
                </a:solidFill>
              </a:rPr>
              <a:t>La productora escanea</a:t>
            </a:r>
            <a:endParaRPr lang="en-US" sz="1400" dirty="0"/>
          </a:p>
        </p:txBody>
      </p:sp>
      <p:sp>
        <p:nvSpPr>
          <p:cNvPr id="12" name="Text 8"/>
          <p:cNvSpPr txBox="1"/>
          <p:nvPr/>
        </p:nvSpPr>
        <p:spPr>
          <a:xfrm>
            <a:off x="2423160" y="2468880"/>
            <a:ext cx="2011680" cy="274320"/>
          </a:xfrm>
          <a:prstGeom prst="rect">
            <a:avLst/>
          </a:prstGeom>
          <a:noFill/>
          <a:ln/>
        </p:spPr>
        <p:txBody>
          <a:bodyPr wrap="square" lIns="0" tIns="0" rIns="0" bIns="0" rtlCol="0" anchor="t"/>
          <a:lstStyle/>
          <a:p>
            <a:pPr algn="ctr" indent="0" marL="0">
              <a:buNone/>
            </a:pPr>
            <a:r>
              <a:rPr lang="en-US" sz="1200" dirty="0">
                <a:solidFill>
                  <a:schemeClr val="accent5"/>
                </a:solidFill>
              </a:rPr>
              <a:t>Ordena y nombra todo</a:t>
            </a:r>
            <a:endParaRPr lang="en-US" sz="1200" dirty="0"/>
          </a:p>
        </p:txBody>
      </p:sp>
      <p:sp>
        <p:nvSpPr>
          <p:cNvPr id="13" name="Shape 9"/>
          <p:cNvSpPr/>
          <p:nvPr/>
        </p:nvSpPr>
        <p:spPr>
          <a:xfrm>
            <a:off x="4343400" y="1572768"/>
            <a:ext cx="274320" cy="228600"/>
          </a:xfrm>
          <a:prstGeom prst="rightArrow">
            <a:avLst/>
          </a:prstGeom>
          <a:solidFill>
            <a:schemeClr val="accent5"/>
          </a:solidFill>
          <a:ln w="12700">
            <a:solidFill>
              <a:schemeClr val="accent5"/>
            </a:solidFill>
            <a:prstDash val="solid"/>
          </a:ln>
        </p:spPr>
      </p:sp>
      <p:sp>
        <p:nvSpPr>
          <p:cNvPr id="14" name="Hoy paso 3"/>
          <p:cNvSpPr/>
          <p:nvPr/>
        </p:nvSpPr>
        <p:spPr>
          <a:xfrm>
            <a:off x="5166360" y="1325880"/>
            <a:ext cx="731520" cy="731520"/>
          </a:xfrm>
          <a:prstGeom prst="ellipse">
            <a:avLst/>
          </a:prstGeom>
          <a:solidFill>
            <a:schemeClr val="accent1"/>
          </a:solidFill>
          <a:ln w="12700">
            <a:solidFill>
              <a:schemeClr val="accent1"/>
            </a:solidFill>
            <a:prstDash val="solid"/>
          </a:ln>
        </p:spPr>
      </p:sp>
      <p:pic>
        <p:nvPicPr>
          <p:cNvPr id="15" name="Hoy paso 3 icono" descr="preencoded.png">    </p:cNvPr>
          <p:cNvPicPr>
            <a:picLocks noChangeAspect="1"/>
          </p:cNvPicPr>
          <p:nvPr/>
        </p:nvPicPr>
        <p:blipFill>
          <a:blip r:embed="rId3"/>
          <a:stretch>
            <a:fillRect/>
          </a:stretch>
        </p:blipFill>
        <p:spPr>
          <a:xfrm>
            <a:off x="5349240" y="1508760"/>
            <a:ext cx="365760" cy="365760"/>
          </a:xfrm>
          <a:prstGeom prst="rect">
            <a:avLst/>
          </a:prstGeom>
        </p:spPr>
      </p:pic>
      <p:sp>
        <p:nvSpPr>
          <p:cNvPr id="16" name="Text 11"/>
          <p:cNvSpPr txBox="1"/>
          <p:nvPr/>
        </p:nvSpPr>
        <p:spPr>
          <a:xfrm>
            <a:off x="4526280" y="2176272"/>
            <a:ext cx="2011680" cy="274320"/>
          </a:xfrm>
          <a:prstGeom prst="rect">
            <a:avLst/>
          </a:prstGeom>
          <a:noFill/>
          <a:ln/>
        </p:spPr>
        <p:txBody>
          <a:bodyPr wrap="square" lIns="0" tIns="0" rIns="0" bIns="0" rtlCol="0" anchor="t"/>
          <a:lstStyle/>
          <a:p>
            <a:pPr algn="ctr" indent="0" marL="0">
              <a:buNone/>
            </a:pPr>
            <a:r>
              <a:rPr lang="en-US" sz="1400" b="1" dirty="0">
                <a:solidFill>
                  <a:schemeClr val="tx1"/>
                </a:solidFill>
              </a:rPr>
              <a:t>Se manda a Telcel</a:t>
            </a:r>
            <a:endParaRPr lang="en-US" sz="1400" dirty="0"/>
          </a:p>
        </p:txBody>
      </p:sp>
      <p:sp>
        <p:nvSpPr>
          <p:cNvPr id="17" name="Text 12"/>
          <p:cNvSpPr txBox="1"/>
          <p:nvPr/>
        </p:nvSpPr>
        <p:spPr>
          <a:xfrm>
            <a:off x="4526280" y="2468880"/>
            <a:ext cx="2011680" cy="274320"/>
          </a:xfrm>
          <a:prstGeom prst="rect">
            <a:avLst/>
          </a:prstGeom>
          <a:noFill/>
          <a:ln/>
        </p:spPr>
        <p:txBody>
          <a:bodyPr wrap="square" lIns="0" tIns="0" rIns="0" bIns="0" rtlCol="0" anchor="t"/>
          <a:lstStyle/>
          <a:p>
            <a:pPr algn="ctr" indent="0" marL="0">
              <a:buNone/>
            </a:pPr>
            <a:r>
              <a:rPr lang="en-US" sz="1200" dirty="0">
                <a:solidFill>
                  <a:schemeClr val="accent5"/>
                </a:solidFill>
              </a:rPr>
              <a:t>En paquetes</a:t>
            </a:r>
            <a:endParaRPr lang="en-US" sz="1200" dirty="0"/>
          </a:p>
        </p:txBody>
      </p:sp>
      <p:sp>
        <p:nvSpPr>
          <p:cNvPr id="18" name="Shape 13"/>
          <p:cNvSpPr/>
          <p:nvPr/>
        </p:nvSpPr>
        <p:spPr>
          <a:xfrm>
            <a:off x="6446520" y="1572768"/>
            <a:ext cx="274320" cy="228600"/>
          </a:xfrm>
          <a:prstGeom prst="rightArrow">
            <a:avLst/>
          </a:prstGeom>
          <a:solidFill>
            <a:schemeClr val="accent5"/>
          </a:solidFill>
          <a:ln w="12700">
            <a:solidFill>
              <a:schemeClr val="accent5"/>
            </a:solidFill>
            <a:prstDash val="solid"/>
          </a:ln>
        </p:spPr>
      </p:sp>
      <p:sp>
        <p:nvSpPr>
          <p:cNvPr id="19" name="Hoy paso 4"/>
          <p:cNvSpPr/>
          <p:nvPr/>
        </p:nvSpPr>
        <p:spPr>
          <a:xfrm>
            <a:off x="7269480" y="1325880"/>
            <a:ext cx="731520" cy="731520"/>
          </a:xfrm>
          <a:prstGeom prst="ellipse">
            <a:avLst/>
          </a:prstGeom>
          <a:solidFill>
            <a:schemeClr val="accent4"/>
          </a:solidFill>
          <a:ln w="12700">
            <a:solidFill>
              <a:schemeClr val="accent4"/>
            </a:solidFill>
            <a:prstDash val="solid"/>
          </a:ln>
        </p:spPr>
      </p:sp>
      <p:pic>
        <p:nvPicPr>
          <p:cNvPr id="20" name="Hoy paso 4 icono" descr="preencoded.png">    </p:cNvPr>
          <p:cNvPicPr>
            <a:picLocks noChangeAspect="1"/>
          </p:cNvPicPr>
          <p:nvPr/>
        </p:nvPicPr>
        <p:blipFill>
          <a:blip r:embed="rId4"/>
          <a:stretch>
            <a:fillRect/>
          </a:stretch>
        </p:blipFill>
        <p:spPr>
          <a:xfrm>
            <a:off x="7452360" y="1508760"/>
            <a:ext cx="365760" cy="365760"/>
          </a:xfrm>
          <a:prstGeom prst="rect">
            <a:avLst/>
          </a:prstGeom>
        </p:spPr>
      </p:pic>
      <p:sp>
        <p:nvSpPr>
          <p:cNvPr id="21" name="Text 15"/>
          <p:cNvSpPr txBox="1"/>
          <p:nvPr/>
        </p:nvSpPr>
        <p:spPr>
          <a:xfrm>
            <a:off x="6629400" y="2176272"/>
            <a:ext cx="2011680" cy="274320"/>
          </a:xfrm>
          <a:prstGeom prst="rect">
            <a:avLst/>
          </a:prstGeom>
          <a:noFill/>
          <a:ln/>
        </p:spPr>
        <p:txBody>
          <a:bodyPr wrap="square" lIns="0" tIns="0" rIns="0" bIns="0" rtlCol="0" anchor="t"/>
          <a:lstStyle/>
          <a:p>
            <a:pPr algn="ctr" indent="0" marL="0">
              <a:buNone/>
            </a:pPr>
            <a:r>
              <a:rPr lang="en-US" sz="1400" b="1" dirty="0">
                <a:solidFill>
                  <a:schemeClr val="tx1"/>
                </a:solidFill>
              </a:rPr>
              <a:t>Telcel rebota</a:t>
            </a:r>
            <a:endParaRPr lang="en-US" sz="1400" dirty="0"/>
          </a:p>
        </p:txBody>
      </p:sp>
      <p:sp>
        <p:nvSpPr>
          <p:cNvPr id="22" name="Text 16"/>
          <p:cNvSpPr txBox="1"/>
          <p:nvPr/>
        </p:nvSpPr>
        <p:spPr>
          <a:xfrm>
            <a:off x="6629400" y="2468880"/>
            <a:ext cx="2011680" cy="274320"/>
          </a:xfrm>
          <a:prstGeom prst="rect">
            <a:avLst/>
          </a:prstGeom>
          <a:noFill/>
          <a:ln/>
        </p:spPr>
        <p:txBody>
          <a:bodyPr wrap="square" lIns="0" tIns="0" rIns="0" bIns="0" rtlCol="0" anchor="t"/>
          <a:lstStyle/>
          <a:p>
            <a:pPr algn="ctr" indent="0" marL="0">
              <a:buNone/>
            </a:pPr>
            <a:r>
              <a:rPr lang="en-US" sz="1200" dirty="0">
                <a:solidFill>
                  <a:schemeClr val="accent5"/>
                </a:solidFill>
              </a:rPr>
              <a:t>Fecha, firma, un campo…</a:t>
            </a:r>
            <a:endParaRPr lang="en-US" sz="1200" dirty="0"/>
          </a:p>
        </p:txBody>
      </p:sp>
      <p:sp>
        <p:nvSpPr>
          <p:cNvPr id="23" name="Dato 30 días"/>
          <p:cNvSpPr/>
          <p:nvPr/>
        </p:nvSpPr>
        <p:spPr>
          <a:xfrm>
            <a:off x="457200" y="3017520"/>
            <a:ext cx="8229600" cy="1508760"/>
          </a:xfrm>
          <a:prstGeom prst="roundRect">
            <a:avLst>
              <a:gd name="adj" fmla="val 7273"/>
            </a:avLst>
          </a:prstGeom>
          <a:solidFill>
            <a:schemeClr val="bg2"/>
          </a:solidFill>
          <a:ln w="12700">
            <a:solidFill>
              <a:schemeClr val="bg2"/>
            </a:solidFill>
            <a:prstDash val="solid"/>
          </a:ln>
        </p:spPr>
      </p:sp>
      <p:sp>
        <p:nvSpPr>
          <p:cNvPr id="24" name="Text 18"/>
          <p:cNvSpPr txBox="1"/>
          <p:nvPr/>
        </p:nvSpPr>
        <p:spPr>
          <a:xfrm>
            <a:off x="731520" y="3200400"/>
            <a:ext cx="3657600" cy="822960"/>
          </a:xfrm>
          <a:prstGeom prst="rect">
            <a:avLst/>
          </a:prstGeom>
          <a:noFill/>
          <a:ln/>
        </p:spPr>
        <p:txBody>
          <a:bodyPr wrap="square" lIns="0" tIns="0" rIns="0" bIns="0" rtlCol="0" anchor="ctr"/>
          <a:lstStyle/>
          <a:p>
            <a:pPr indent="0" marL="0">
              <a:buNone/>
            </a:pPr>
            <a:r>
              <a:rPr lang="en-US" sz="4000" b="1" dirty="0">
                <a:solidFill>
                  <a:schemeClr val="accent4"/>
                </a:solidFill>
                <a:latin typeface="Arial" pitchFamily="34" charset="0"/>
                <a:ea typeface="Arial" pitchFamily="34" charset="-122"/>
                <a:cs typeface="Arial" pitchFamily="34" charset="-120"/>
              </a:rPr>
              <a:t>hasta 30 días</a:t>
            </a:r>
            <a:endParaRPr lang="en-US" sz="4000" dirty="0"/>
          </a:p>
        </p:txBody>
      </p:sp>
      <p:sp>
        <p:nvSpPr>
          <p:cNvPr id="25" name="Text 19"/>
          <p:cNvSpPr txBox="1"/>
          <p:nvPr/>
        </p:nvSpPr>
        <p:spPr>
          <a:xfrm>
            <a:off x="4480560" y="3246120"/>
            <a:ext cx="3977640" cy="1097280"/>
          </a:xfrm>
          <a:prstGeom prst="rect">
            <a:avLst/>
          </a:prstGeom>
          <a:noFill/>
          <a:ln/>
        </p:spPr>
        <p:txBody>
          <a:bodyPr wrap="square" lIns="0" tIns="0" rIns="0" bIns="0" rtlCol="0" anchor="ctr"/>
          <a:lstStyle/>
          <a:p>
            <a:pPr indent="0" marL="0">
              <a:buNone/>
            </a:pPr>
            <a:r>
              <a:rPr lang="en-US" sz="1500" dirty="0">
                <a:solidFill>
                  <a:schemeClr val="tx1"/>
                </a:solidFill>
              </a:rPr>
              <a:t>tarda un reporte en quedar aceptado. Casi siempre por errores chicos que nadie vio a tiempo: una fecha, una firma, un campo vacío.</a:t>
            </a:r>
            <a:endParaRPr lang="en-US" sz="15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LA SOLUCIÓN</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La idea en una frase</a:t>
            </a:r>
            <a:endParaRPr lang="en-US" sz="2800" dirty="0"/>
          </a:p>
        </p:txBody>
      </p:sp>
      <p:sp>
        <p:nvSpPr>
          <p:cNvPr id="4" name="Frase"/>
          <p:cNvSpPr/>
          <p:nvPr/>
        </p:nvSpPr>
        <p:spPr>
          <a:xfrm>
            <a:off x="457200" y="1325880"/>
            <a:ext cx="8229600" cy="1417320"/>
          </a:xfrm>
          <a:prstGeom prst="roundRect">
            <a:avLst>
              <a:gd name="adj" fmla="val 7742"/>
            </a:avLst>
          </a:prstGeom>
          <a:solidFill>
            <a:schemeClr val="tx2"/>
          </a:solidFill>
          <a:ln w="12700">
            <a:solidFill>
              <a:schemeClr val="tx2"/>
            </a:solidFill>
            <a:prstDash val="solid"/>
          </a:ln>
        </p:spPr>
      </p:sp>
      <p:sp>
        <p:nvSpPr>
          <p:cNvPr id="5" name="Text 3"/>
          <p:cNvSpPr txBox="1"/>
          <p:nvPr/>
        </p:nvSpPr>
        <p:spPr>
          <a:xfrm>
            <a:off x="777240" y="1463040"/>
            <a:ext cx="7589520" cy="1143000"/>
          </a:xfrm>
          <a:prstGeom prst="rect">
            <a:avLst/>
          </a:prstGeom>
          <a:noFill/>
          <a:ln/>
        </p:spPr>
        <p:txBody>
          <a:bodyPr wrap="square" lIns="0" tIns="0" rIns="0" bIns="0" rtlCol="0" anchor="ctr"/>
          <a:lstStyle/>
          <a:p>
            <a:pPr indent="0" marL="0">
              <a:buNone/>
            </a:pPr>
            <a:r>
              <a:rPr lang="en-US" sz="2100" b="1" dirty="0">
                <a:solidFill>
                  <a:schemeClr val="accent2"/>
                </a:solidFill>
              </a:rPr>
              <a:t>El papel se queda. </a:t>
            </a:r>
            <a:pPr indent="0" marL="0">
              <a:buNone/>
            </a:pPr>
            <a:r>
              <a:rPr lang="en-US" sz="2100" dirty="0">
                <a:solidFill>
                  <a:schemeClr val="bg1"/>
                </a:solidFill>
              </a:rPr>
              <a:t>Cada hoja se manda en foto por WhatsApp, una IA la revisa ese mismo día y Telcel lo ve todo en una plataforma.</a:t>
            </a:r>
            <a:endParaRPr lang="en-US" sz="2100" dirty="0"/>
          </a:p>
        </p:txBody>
      </p:sp>
      <p:sp>
        <p:nvSpPr>
          <p:cNvPr id="6" name="Idea Papel"/>
          <p:cNvSpPr/>
          <p:nvPr/>
        </p:nvSpPr>
        <p:spPr>
          <a:xfrm>
            <a:off x="457200" y="3063240"/>
            <a:ext cx="640080" cy="640080"/>
          </a:xfrm>
          <a:prstGeom prst="ellipse">
            <a:avLst/>
          </a:prstGeom>
          <a:solidFill>
            <a:schemeClr val="accent1"/>
          </a:solidFill>
          <a:ln w="12700">
            <a:solidFill>
              <a:schemeClr val="accent1"/>
            </a:solidFill>
            <a:prstDash val="solid"/>
          </a:ln>
        </p:spPr>
      </p:sp>
      <p:pic>
        <p:nvPicPr>
          <p:cNvPr id="7" name="Idea Papel icono" descr="preencoded.png">    </p:cNvPr>
          <p:cNvPicPr>
            <a:picLocks noChangeAspect="1"/>
          </p:cNvPicPr>
          <p:nvPr/>
        </p:nvPicPr>
        <p:blipFill>
          <a:blip r:embed="rId1"/>
          <a:stretch>
            <a:fillRect/>
          </a:stretch>
        </p:blipFill>
        <p:spPr>
          <a:xfrm>
            <a:off x="617220" y="3223260"/>
            <a:ext cx="320040" cy="320040"/>
          </a:xfrm>
          <a:prstGeom prst="rect">
            <a:avLst/>
          </a:prstGeom>
        </p:spPr>
      </p:pic>
      <p:sp>
        <p:nvSpPr>
          <p:cNvPr id="8" name="Text 5"/>
          <p:cNvSpPr txBox="1"/>
          <p:nvPr/>
        </p:nvSpPr>
        <p:spPr>
          <a:xfrm>
            <a:off x="1234440" y="3063240"/>
            <a:ext cx="1783080" cy="292608"/>
          </a:xfrm>
          <a:prstGeom prst="rect">
            <a:avLst/>
          </a:prstGeom>
          <a:noFill/>
          <a:ln/>
        </p:spPr>
        <p:txBody>
          <a:bodyPr wrap="square" lIns="0" tIns="0" rIns="0" bIns="0" rtlCol="0" anchor="t"/>
          <a:lstStyle/>
          <a:p>
            <a:pPr indent="0" marL="0">
              <a:buNone/>
            </a:pPr>
            <a:r>
              <a:rPr lang="en-US" sz="1600" b="1" dirty="0">
                <a:solidFill>
                  <a:schemeClr val="tx1"/>
                </a:solidFill>
              </a:rPr>
              <a:t>Papel</a:t>
            </a:r>
            <a:endParaRPr lang="en-US" sz="1600" dirty="0"/>
          </a:p>
        </p:txBody>
      </p:sp>
      <p:sp>
        <p:nvSpPr>
          <p:cNvPr id="9" name="Text 6"/>
          <p:cNvSpPr txBox="1"/>
          <p:nvPr/>
        </p:nvSpPr>
        <p:spPr>
          <a:xfrm>
            <a:off x="1234440" y="3364992"/>
            <a:ext cx="1783080" cy="822960"/>
          </a:xfrm>
          <a:prstGeom prst="rect">
            <a:avLst/>
          </a:prstGeom>
          <a:noFill/>
          <a:ln/>
        </p:spPr>
        <p:txBody>
          <a:bodyPr wrap="square" lIns="0" tIns="0" rIns="0" bIns="0" rtlCol="0" anchor="t"/>
          <a:lstStyle/>
          <a:p>
            <a:pPr indent="0" marL="0">
              <a:buNone/>
            </a:pPr>
            <a:r>
              <a:rPr lang="en-US" sz="1300" dirty="0">
                <a:solidFill>
                  <a:schemeClr val="accent5"/>
                </a:solidFill>
              </a:rPr>
              <a:t>Se llena y se firma a mano, igual que siempre</a:t>
            </a:r>
            <a:endParaRPr lang="en-US" sz="1300" dirty="0"/>
          </a:p>
        </p:txBody>
      </p:sp>
      <p:sp>
        <p:nvSpPr>
          <p:cNvPr id="10" name="Idea WhatsApp"/>
          <p:cNvSpPr/>
          <p:nvPr/>
        </p:nvSpPr>
        <p:spPr>
          <a:xfrm>
            <a:off x="3291840" y="3063240"/>
            <a:ext cx="640080" cy="640080"/>
          </a:xfrm>
          <a:prstGeom prst="ellipse">
            <a:avLst/>
          </a:prstGeom>
          <a:solidFill>
            <a:schemeClr val="accent3"/>
          </a:solidFill>
          <a:ln w="12700">
            <a:solidFill>
              <a:schemeClr val="accent3"/>
            </a:solidFill>
            <a:prstDash val="solid"/>
          </a:ln>
        </p:spPr>
      </p:sp>
      <p:pic>
        <p:nvPicPr>
          <p:cNvPr id="11" name="Idea WhatsApp icono" descr="preencoded.png">    </p:cNvPr>
          <p:cNvPicPr>
            <a:picLocks noChangeAspect="1"/>
          </p:cNvPicPr>
          <p:nvPr/>
        </p:nvPicPr>
        <p:blipFill>
          <a:blip r:embed="rId2"/>
          <a:stretch>
            <a:fillRect/>
          </a:stretch>
        </p:blipFill>
        <p:spPr>
          <a:xfrm>
            <a:off x="3451860" y="3223260"/>
            <a:ext cx="320040" cy="320040"/>
          </a:xfrm>
          <a:prstGeom prst="rect">
            <a:avLst/>
          </a:prstGeom>
        </p:spPr>
      </p:pic>
      <p:sp>
        <p:nvSpPr>
          <p:cNvPr id="12" name="Text 8"/>
          <p:cNvSpPr txBox="1"/>
          <p:nvPr/>
        </p:nvSpPr>
        <p:spPr>
          <a:xfrm>
            <a:off x="4069080" y="3063240"/>
            <a:ext cx="1783080" cy="292608"/>
          </a:xfrm>
          <a:prstGeom prst="rect">
            <a:avLst/>
          </a:prstGeom>
          <a:noFill/>
          <a:ln/>
        </p:spPr>
        <p:txBody>
          <a:bodyPr wrap="square" lIns="0" tIns="0" rIns="0" bIns="0" rtlCol="0" anchor="t"/>
          <a:lstStyle/>
          <a:p>
            <a:pPr indent="0" marL="0">
              <a:buNone/>
            </a:pPr>
            <a:r>
              <a:rPr lang="en-US" sz="1600" b="1" dirty="0">
                <a:solidFill>
                  <a:schemeClr val="tx1"/>
                </a:solidFill>
              </a:rPr>
              <a:t>WhatsApp</a:t>
            </a:r>
            <a:endParaRPr lang="en-US" sz="1600" dirty="0"/>
          </a:p>
        </p:txBody>
      </p:sp>
      <p:sp>
        <p:nvSpPr>
          <p:cNvPr id="13" name="Text 9"/>
          <p:cNvSpPr txBox="1"/>
          <p:nvPr/>
        </p:nvSpPr>
        <p:spPr>
          <a:xfrm>
            <a:off x="4069080" y="3364992"/>
            <a:ext cx="1783080" cy="822960"/>
          </a:xfrm>
          <a:prstGeom prst="rect">
            <a:avLst/>
          </a:prstGeom>
          <a:noFill/>
          <a:ln/>
        </p:spPr>
        <p:txBody>
          <a:bodyPr wrap="square" lIns="0" tIns="0" rIns="0" bIns="0" rtlCol="0" anchor="t"/>
          <a:lstStyle/>
          <a:p>
            <a:pPr indent="0" marL="0">
              <a:buNone/>
            </a:pPr>
            <a:r>
              <a:rPr lang="en-US" sz="1300" dirty="0">
                <a:solidFill>
                  <a:schemeClr val="accent5"/>
                </a:solidFill>
              </a:rPr>
              <a:t>El supervisor le manda fotos a Nico</a:t>
            </a:r>
            <a:endParaRPr lang="en-US" sz="1300" dirty="0"/>
          </a:p>
        </p:txBody>
      </p:sp>
      <p:sp>
        <p:nvSpPr>
          <p:cNvPr id="14" name="Idea Plataforma"/>
          <p:cNvSpPr/>
          <p:nvPr/>
        </p:nvSpPr>
        <p:spPr>
          <a:xfrm>
            <a:off x="6126480" y="3063240"/>
            <a:ext cx="640080" cy="640080"/>
          </a:xfrm>
          <a:prstGeom prst="ellipse">
            <a:avLst/>
          </a:prstGeom>
          <a:solidFill>
            <a:schemeClr val="accent1"/>
          </a:solidFill>
          <a:ln w="12700">
            <a:solidFill>
              <a:schemeClr val="accent1"/>
            </a:solidFill>
            <a:prstDash val="solid"/>
          </a:ln>
        </p:spPr>
      </p:sp>
      <p:pic>
        <p:nvPicPr>
          <p:cNvPr id="15" name="Idea Plataforma icono" descr="preencoded.png">    </p:cNvPr>
          <p:cNvPicPr>
            <a:picLocks noChangeAspect="1"/>
          </p:cNvPicPr>
          <p:nvPr/>
        </p:nvPicPr>
        <p:blipFill>
          <a:blip r:embed="rId3"/>
          <a:stretch>
            <a:fillRect/>
          </a:stretch>
        </p:blipFill>
        <p:spPr>
          <a:xfrm>
            <a:off x="6286500" y="3223260"/>
            <a:ext cx="320040" cy="320040"/>
          </a:xfrm>
          <a:prstGeom prst="rect">
            <a:avLst/>
          </a:prstGeom>
        </p:spPr>
      </p:pic>
      <p:sp>
        <p:nvSpPr>
          <p:cNvPr id="16" name="Text 11"/>
          <p:cNvSpPr txBox="1"/>
          <p:nvPr/>
        </p:nvSpPr>
        <p:spPr>
          <a:xfrm>
            <a:off x="6903720" y="3063240"/>
            <a:ext cx="1783080" cy="292608"/>
          </a:xfrm>
          <a:prstGeom prst="rect">
            <a:avLst/>
          </a:prstGeom>
          <a:noFill/>
          <a:ln/>
        </p:spPr>
        <p:txBody>
          <a:bodyPr wrap="square" lIns="0" tIns="0" rIns="0" bIns="0" rtlCol="0" anchor="t"/>
          <a:lstStyle/>
          <a:p>
            <a:pPr indent="0" marL="0">
              <a:buNone/>
            </a:pPr>
            <a:r>
              <a:rPr lang="en-US" sz="1600" b="1" dirty="0">
                <a:solidFill>
                  <a:schemeClr val="tx1"/>
                </a:solidFill>
              </a:rPr>
              <a:t>Plataforma</a:t>
            </a:r>
            <a:endParaRPr lang="en-US" sz="1600" dirty="0"/>
          </a:p>
        </p:txBody>
      </p:sp>
      <p:sp>
        <p:nvSpPr>
          <p:cNvPr id="17" name="Text 12"/>
          <p:cNvSpPr txBox="1"/>
          <p:nvPr/>
        </p:nvSpPr>
        <p:spPr>
          <a:xfrm>
            <a:off x="6903720" y="3364992"/>
            <a:ext cx="1783080" cy="822960"/>
          </a:xfrm>
          <a:prstGeom prst="rect">
            <a:avLst/>
          </a:prstGeom>
          <a:noFill/>
          <a:ln/>
        </p:spPr>
        <p:txBody>
          <a:bodyPr wrap="square" lIns="0" tIns="0" rIns="0" bIns="0" rtlCol="0" anchor="t"/>
          <a:lstStyle/>
          <a:p>
            <a:pPr indent="0" marL="0">
              <a:buNone/>
            </a:pPr>
            <a:r>
              <a:rPr lang="en-US" sz="1300" dirty="0">
                <a:solidFill>
                  <a:schemeClr val="accent5"/>
                </a:solidFill>
              </a:rPr>
              <a:t>La agencia revisa y Telcel consulta</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LO QUE NO CAMBIA</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Los 4 formatos de Telcel, tal cual</a:t>
            </a:r>
            <a:endParaRPr lang="en-US" sz="2800" dirty="0"/>
          </a:p>
        </p:txBody>
      </p:sp>
      <p:sp>
        <p:nvSpPr>
          <p:cNvPr id="4" name="Formato Cuestionario de Calidad marco"/>
          <p:cNvSpPr/>
          <p:nvPr/>
        </p:nvSpPr>
        <p:spPr>
          <a:xfrm>
            <a:off x="512064" y="1346207"/>
            <a:ext cx="1810512" cy="2199626"/>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5" name="Formato Cuestionario de Calidad" descr="/private/tmp/claude-501/-Users-christianmejia-Library-CloudStorage-GoogleDrive-christian-peltiermkt-com-Shared-drives-Peltier-Proyectos-Claude-Projects-Telcel-Navidad-2026/86497764-6629-42c2-8bea-17da2c0355e6/scratchpad/deck/img/f001_crop.png">    </p:cNvPr>
          <p:cNvPicPr>
            <a:picLocks noChangeAspect="1"/>
          </p:cNvPicPr>
          <p:nvPr/>
        </p:nvPicPr>
        <p:blipFill>
          <a:blip r:embed="rId1"/>
          <a:stretch>
            <a:fillRect/>
          </a:stretch>
        </p:blipFill>
        <p:spPr>
          <a:xfrm>
            <a:off x="548640" y="1382783"/>
            <a:ext cx="1737360" cy="2126474"/>
          </a:xfrm>
          <a:prstGeom prst="rect">
            <a:avLst/>
          </a:prstGeom>
        </p:spPr>
      </p:pic>
      <p:sp>
        <p:nvSpPr>
          <p:cNvPr id="6" name="Text 3"/>
          <p:cNvSpPr txBox="1"/>
          <p:nvPr/>
        </p:nvSpPr>
        <p:spPr>
          <a:xfrm>
            <a:off x="411480" y="3749040"/>
            <a:ext cx="2011680" cy="274320"/>
          </a:xfrm>
          <a:prstGeom prst="rect">
            <a:avLst/>
          </a:prstGeom>
          <a:noFill/>
          <a:ln/>
        </p:spPr>
        <p:txBody>
          <a:bodyPr wrap="square" lIns="0" tIns="0" rIns="0" bIns="0" rtlCol="0" anchor="t"/>
          <a:lstStyle/>
          <a:p>
            <a:pPr algn="ctr" indent="0" marL="0">
              <a:buNone/>
            </a:pPr>
            <a:r>
              <a:rPr lang="en-US" sz="1300" b="1" dirty="0">
                <a:solidFill>
                  <a:schemeClr val="tx1"/>
                </a:solidFill>
              </a:rPr>
              <a:t>Cuestionario de Calidad</a:t>
            </a:r>
            <a:endParaRPr lang="en-US" sz="1300" dirty="0"/>
          </a:p>
        </p:txBody>
      </p:sp>
      <p:sp>
        <p:nvSpPr>
          <p:cNvPr id="7" name="Text 4"/>
          <p:cNvSpPr txBox="1"/>
          <p:nvPr/>
        </p:nvSpPr>
        <p:spPr>
          <a:xfrm>
            <a:off x="457200" y="4041648"/>
            <a:ext cx="1920240" cy="411480"/>
          </a:xfrm>
          <a:prstGeom prst="rect">
            <a:avLst/>
          </a:prstGeom>
          <a:noFill/>
          <a:ln/>
        </p:spPr>
        <p:txBody>
          <a:bodyPr wrap="square" lIns="0" tIns="0" rIns="0" bIns="0" rtlCol="0" anchor="t"/>
          <a:lstStyle/>
          <a:p>
            <a:pPr algn="ctr" indent="0" marL="0">
              <a:buNone/>
            </a:pPr>
            <a:r>
              <a:rPr lang="en-US" sz="1100" dirty="0">
                <a:solidFill>
                  <a:schemeClr val="accent5"/>
                </a:solidFill>
              </a:rPr>
              <a:t>F-…-001 · lo firma el distribuidor</a:t>
            </a:r>
            <a:endParaRPr lang="en-US" sz="1100" dirty="0"/>
          </a:p>
        </p:txBody>
      </p:sp>
      <p:sp>
        <p:nvSpPr>
          <p:cNvPr id="8" name="Formato Reporte Fotográfico marco"/>
          <p:cNvSpPr/>
          <p:nvPr/>
        </p:nvSpPr>
        <p:spPr>
          <a:xfrm>
            <a:off x="2702120" y="1289304"/>
            <a:ext cx="1636640" cy="2313432"/>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9" name="Formato Reporte Fotográfico" descr="/private/tmp/claude-501/-Users-christianmejia-Library-CloudStorage-GoogleDrive-christian-peltiermkt-com-Shared-drives-Peltier-Proyectos-Claude-Projects-Telcel-Navidad-2026/86497764-6629-42c2-8bea-17da2c0355e6/scratchpad/deck/img/f002_crop.png">    </p:cNvPr>
          <p:cNvPicPr>
            <a:picLocks noChangeAspect="1"/>
          </p:cNvPicPr>
          <p:nvPr/>
        </p:nvPicPr>
        <p:blipFill>
          <a:blip r:embed="rId2"/>
          <a:stretch>
            <a:fillRect/>
          </a:stretch>
        </p:blipFill>
        <p:spPr>
          <a:xfrm>
            <a:off x="2738696" y="1325880"/>
            <a:ext cx="1563488" cy="2240280"/>
          </a:xfrm>
          <a:prstGeom prst="rect">
            <a:avLst/>
          </a:prstGeom>
        </p:spPr>
      </p:pic>
      <p:sp>
        <p:nvSpPr>
          <p:cNvPr id="10" name="Text 6"/>
          <p:cNvSpPr txBox="1"/>
          <p:nvPr/>
        </p:nvSpPr>
        <p:spPr>
          <a:xfrm>
            <a:off x="2514600" y="3749040"/>
            <a:ext cx="2011680" cy="274320"/>
          </a:xfrm>
          <a:prstGeom prst="rect">
            <a:avLst/>
          </a:prstGeom>
          <a:noFill/>
          <a:ln/>
        </p:spPr>
        <p:txBody>
          <a:bodyPr wrap="square" lIns="0" tIns="0" rIns="0" bIns="0" rtlCol="0" anchor="t"/>
          <a:lstStyle/>
          <a:p>
            <a:pPr algn="ctr" indent="0" marL="0">
              <a:buNone/>
            </a:pPr>
            <a:r>
              <a:rPr lang="en-US" sz="1300" b="1" dirty="0">
                <a:solidFill>
                  <a:schemeClr val="tx1"/>
                </a:solidFill>
              </a:rPr>
              <a:t>Reporte Fotográfico</a:t>
            </a:r>
            <a:endParaRPr lang="en-US" sz="1300" dirty="0"/>
          </a:p>
        </p:txBody>
      </p:sp>
      <p:sp>
        <p:nvSpPr>
          <p:cNvPr id="11" name="Text 7"/>
          <p:cNvSpPr txBox="1"/>
          <p:nvPr/>
        </p:nvSpPr>
        <p:spPr>
          <a:xfrm>
            <a:off x="2560320" y="4041648"/>
            <a:ext cx="1920240" cy="411480"/>
          </a:xfrm>
          <a:prstGeom prst="rect">
            <a:avLst/>
          </a:prstGeom>
          <a:noFill/>
          <a:ln/>
        </p:spPr>
        <p:txBody>
          <a:bodyPr wrap="square" lIns="0" tIns="0" rIns="0" bIns="0" rtlCol="0" anchor="t"/>
          <a:lstStyle/>
          <a:p>
            <a:pPr algn="ctr" indent="0" marL="0">
              <a:buNone/>
            </a:pPr>
            <a:r>
              <a:rPr lang="en-US" sz="1100" dirty="0">
                <a:solidFill>
                  <a:schemeClr val="accent5"/>
                </a:solidFill>
              </a:rPr>
              <a:t>F-…-002 · fotos del día</a:t>
            </a:r>
            <a:endParaRPr lang="en-US" sz="1100" dirty="0"/>
          </a:p>
        </p:txBody>
      </p:sp>
      <p:sp>
        <p:nvSpPr>
          <p:cNvPr id="12" name="Formato Reporte de Ventas marco"/>
          <p:cNvSpPr/>
          <p:nvPr/>
        </p:nvSpPr>
        <p:spPr>
          <a:xfrm>
            <a:off x="4817269" y="1289304"/>
            <a:ext cx="1612582" cy="2313432"/>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13" name="Formato Reporte de Ventas" descr="/private/tmp/claude-501/-Users-christianmejia-Library-CloudStorage-GoogleDrive-christian-peltiermkt-com-Shared-drives-Peltier-Proyectos-Claude-Projects-Telcel-Navidad-2026/86497764-6629-42c2-8bea-17da2c0355e6/scratchpad/deck/img/f003_crop.png">    </p:cNvPr>
          <p:cNvPicPr>
            <a:picLocks noChangeAspect="1"/>
          </p:cNvPicPr>
          <p:nvPr/>
        </p:nvPicPr>
        <p:blipFill>
          <a:blip r:embed="rId3"/>
          <a:stretch>
            <a:fillRect/>
          </a:stretch>
        </p:blipFill>
        <p:spPr>
          <a:xfrm>
            <a:off x="4853845" y="1325880"/>
            <a:ext cx="1539430" cy="2240280"/>
          </a:xfrm>
          <a:prstGeom prst="rect">
            <a:avLst/>
          </a:prstGeom>
        </p:spPr>
      </p:pic>
      <p:sp>
        <p:nvSpPr>
          <p:cNvPr id="14" name="Text 9"/>
          <p:cNvSpPr txBox="1"/>
          <p:nvPr/>
        </p:nvSpPr>
        <p:spPr>
          <a:xfrm>
            <a:off x="4617720" y="3749040"/>
            <a:ext cx="2011680" cy="274320"/>
          </a:xfrm>
          <a:prstGeom prst="rect">
            <a:avLst/>
          </a:prstGeom>
          <a:noFill/>
          <a:ln/>
        </p:spPr>
        <p:txBody>
          <a:bodyPr wrap="square" lIns="0" tIns="0" rIns="0" bIns="0" rtlCol="0" anchor="t"/>
          <a:lstStyle/>
          <a:p>
            <a:pPr algn="ctr" indent="0" marL="0">
              <a:buNone/>
            </a:pPr>
            <a:r>
              <a:rPr lang="en-US" sz="1300" b="1" dirty="0">
                <a:solidFill>
                  <a:schemeClr val="tx1"/>
                </a:solidFill>
              </a:rPr>
              <a:t>Reporte de Ventas</a:t>
            </a:r>
            <a:endParaRPr lang="en-US" sz="1300" dirty="0"/>
          </a:p>
        </p:txBody>
      </p:sp>
      <p:sp>
        <p:nvSpPr>
          <p:cNvPr id="15" name="Text 10"/>
          <p:cNvSpPr txBox="1"/>
          <p:nvPr/>
        </p:nvSpPr>
        <p:spPr>
          <a:xfrm>
            <a:off x="4663440" y="4041648"/>
            <a:ext cx="1920240" cy="411480"/>
          </a:xfrm>
          <a:prstGeom prst="rect">
            <a:avLst/>
          </a:prstGeom>
          <a:noFill/>
          <a:ln/>
        </p:spPr>
        <p:txBody>
          <a:bodyPr wrap="square" lIns="0" tIns="0" rIns="0" bIns="0" rtlCol="0" anchor="t"/>
          <a:lstStyle/>
          <a:p>
            <a:pPr algn="ctr" indent="0" marL="0">
              <a:buNone/>
            </a:pPr>
            <a:r>
              <a:rPr lang="en-US" sz="1100" dirty="0">
                <a:solidFill>
                  <a:schemeClr val="accent5"/>
                </a:solidFill>
              </a:rPr>
              <a:t>F-…-003 · lo firma el distribuidor</a:t>
            </a:r>
            <a:endParaRPr lang="en-US" sz="1100" dirty="0"/>
          </a:p>
        </p:txBody>
      </p:sp>
      <p:sp>
        <p:nvSpPr>
          <p:cNvPr id="16" name="Formato Efectividad de Ventas marco"/>
          <p:cNvSpPr/>
          <p:nvPr/>
        </p:nvSpPr>
        <p:spPr>
          <a:xfrm>
            <a:off x="6821424" y="1862910"/>
            <a:ext cx="1810512" cy="1166219"/>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17" name="Formato Efectividad de Ventas" descr="/private/tmp/claude-501/-Users-christianmejia-Library-CloudStorage-GoogleDrive-christian-peltiermkt-com-Shared-drives-Peltier-Proyectos-Claude-Projects-Telcel-Navidad-2026/86497764-6629-42c2-8bea-17da2c0355e6/scratchpad/deck/img/fefe_crop.png">    </p:cNvPr>
          <p:cNvPicPr>
            <a:picLocks noChangeAspect="1"/>
          </p:cNvPicPr>
          <p:nvPr/>
        </p:nvPicPr>
        <p:blipFill>
          <a:blip r:embed="rId4"/>
          <a:stretch>
            <a:fillRect/>
          </a:stretch>
        </p:blipFill>
        <p:spPr>
          <a:xfrm>
            <a:off x="6858000" y="1899486"/>
            <a:ext cx="1737360" cy="1093067"/>
          </a:xfrm>
          <a:prstGeom prst="rect">
            <a:avLst/>
          </a:prstGeom>
        </p:spPr>
      </p:pic>
      <p:sp>
        <p:nvSpPr>
          <p:cNvPr id="18" name="Text 12"/>
          <p:cNvSpPr txBox="1"/>
          <p:nvPr/>
        </p:nvSpPr>
        <p:spPr>
          <a:xfrm>
            <a:off x="6720840" y="3749040"/>
            <a:ext cx="2011680" cy="274320"/>
          </a:xfrm>
          <a:prstGeom prst="rect">
            <a:avLst/>
          </a:prstGeom>
          <a:noFill/>
          <a:ln/>
        </p:spPr>
        <p:txBody>
          <a:bodyPr wrap="square" lIns="0" tIns="0" rIns="0" bIns="0" rtlCol="0" anchor="t"/>
          <a:lstStyle/>
          <a:p>
            <a:pPr algn="ctr" indent="0" marL="0">
              <a:buNone/>
            </a:pPr>
            <a:r>
              <a:rPr lang="en-US" sz="1300" b="1" dirty="0">
                <a:solidFill>
                  <a:schemeClr val="tx1"/>
                </a:solidFill>
              </a:rPr>
              <a:t>Efectividad de Ventas</a:t>
            </a:r>
            <a:endParaRPr lang="en-US" sz="1300" dirty="0"/>
          </a:p>
        </p:txBody>
      </p:sp>
      <p:sp>
        <p:nvSpPr>
          <p:cNvPr id="19" name="Text 13"/>
          <p:cNvSpPr txBox="1"/>
          <p:nvPr/>
        </p:nvSpPr>
        <p:spPr>
          <a:xfrm>
            <a:off x="6766560" y="4041648"/>
            <a:ext cx="1920240" cy="411480"/>
          </a:xfrm>
          <a:prstGeom prst="rect">
            <a:avLst/>
          </a:prstGeom>
          <a:noFill/>
          <a:ln/>
        </p:spPr>
        <p:txBody>
          <a:bodyPr wrap="square" lIns="0" tIns="0" rIns="0" bIns="0" rtlCol="0" anchor="t"/>
          <a:lstStyle/>
          <a:p>
            <a:pPr algn="ctr" indent="0" marL="0">
              <a:buNone/>
            </a:pPr>
            <a:r>
              <a:rPr lang="en-US" sz="1100" dirty="0">
                <a:solidFill>
                  <a:schemeClr val="accent5"/>
                </a:solidFill>
              </a:rPr>
              <a:t>una fila por venta</a:t>
            </a:r>
            <a:endParaRPr lang="en-US" sz="11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LOS PERSONAJES</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Quién hace qué</a:t>
            </a:r>
            <a:endParaRPr lang="en-US" sz="2800" dirty="0"/>
          </a:p>
        </p:txBody>
      </p:sp>
      <p:sp>
        <p:nvSpPr>
          <p:cNvPr id="4" name="Rol Supervisor"/>
          <p:cNvSpPr/>
          <p:nvPr/>
        </p:nvSpPr>
        <p:spPr>
          <a:xfrm>
            <a:off x="457200" y="1325880"/>
            <a:ext cx="1920240" cy="3154680"/>
          </a:xfrm>
          <a:prstGeom prst="roundRect">
            <a:avLst>
              <a:gd name="adj" fmla="val 5714"/>
            </a:avLst>
          </a:prstGeom>
          <a:solidFill>
            <a:schemeClr val="bg2"/>
          </a:solidFill>
          <a:ln w="12700">
            <a:solidFill>
              <a:schemeClr val="bg2"/>
            </a:solidFill>
            <a:prstDash val="solid"/>
          </a:ln>
        </p:spPr>
      </p:sp>
      <p:sp>
        <p:nvSpPr>
          <p:cNvPr id="5" name="Rol Supervisor círculo"/>
          <p:cNvSpPr/>
          <p:nvPr/>
        </p:nvSpPr>
        <p:spPr>
          <a:xfrm>
            <a:off x="1051560" y="1554480"/>
            <a:ext cx="731520" cy="731520"/>
          </a:xfrm>
          <a:prstGeom prst="ellipse">
            <a:avLst/>
          </a:prstGeom>
          <a:solidFill>
            <a:schemeClr val="accent1"/>
          </a:solidFill>
          <a:ln w="12700">
            <a:solidFill>
              <a:schemeClr val="accent1"/>
            </a:solidFill>
            <a:prstDash val="solid"/>
          </a:ln>
        </p:spPr>
      </p:sp>
      <p:pic>
        <p:nvPicPr>
          <p:cNvPr id="6" name="Rol Supervisor círculo icono" descr="preencoded.png">    </p:cNvPr>
          <p:cNvPicPr>
            <a:picLocks noChangeAspect="1"/>
          </p:cNvPicPr>
          <p:nvPr/>
        </p:nvPicPr>
        <p:blipFill>
          <a:blip r:embed="rId1"/>
          <a:stretch>
            <a:fillRect/>
          </a:stretch>
        </p:blipFill>
        <p:spPr>
          <a:xfrm>
            <a:off x="1234440" y="1737360"/>
            <a:ext cx="365760" cy="365760"/>
          </a:xfrm>
          <a:prstGeom prst="rect">
            <a:avLst/>
          </a:prstGeom>
        </p:spPr>
      </p:pic>
      <p:sp>
        <p:nvSpPr>
          <p:cNvPr id="7" name="Text 4"/>
          <p:cNvSpPr txBox="1"/>
          <p:nvPr/>
        </p:nvSpPr>
        <p:spPr>
          <a:xfrm>
            <a:off x="594360" y="2423160"/>
            <a:ext cx="1645920" cy="320040"/>
          </a:xfrm>
          <a:prstGeom prst="rect">
            <a:avLst/>
          </a:prstGeom>
          <a:noFill/>
          <a:ln/>
        </p:spPr>
        <p:txBody>
          <a:bodyPr wrap="square" lIns="0" tIns="0" rIns="0" bIns="0" rtlCol="0" anchor="t"/>
          <a:lstStyle/>
          <a:p>
            <a:pPr algn="ctr" indent="0" marL="0">
              <a:buNone/>
            </a:pPr>
            <a:r>
              <a:rPr lang="en-US" sz="1700" b="1" dirty="0">
                <a:solidFill>
                  <a:schemeClr val="tx1"/>
                </a:solidFill>
              </a:rPr>
              <a:t>Supervisor</a:t>
            </a:r>
            <a:endParaRPr lang="en-US" sz="1700" dirty="0"/>
          </a:p>
        </p:txBody>
      </p:sp>
      <p:sp>
        <p:nvSpPr>
          <p:cNvPr id="8" name="Text 5"/>
          <p:cNvSpPr txBox="1"/>
          <p:nvPr/>
        </p:nvSpPr>
        <p:spPr>
          <a:xfrm>
            <a:off x="640080" y="2788920"/>
            <a:ext cx="1554480" cy="1554480"/>
          </a:xfrm>
          <a:prstGeom prst="rect">
            <a:avLst/>
          </a:prstGeom>
          <a:noFill/>
          <a:ln/>
        </p:spPr>
        <p:txBody>
          <a:bodyPr wrap="square" lIns="0" tIns="0" rIns="0" bIns="0" rtlCol="0" anchor="t"/>
          <a:lstStyle/>
          <a:p>
            <a:pPr indent="0" marL="0">
              <a:buNone/>
            </a:pPr>
            <a:r>
              <a:rPr lang="en-US" sz="1300" dirty="0">
                <a:solidFill>
                  <a:schemeClr val="tx1"/>
                </a:solidFill>
              </a:rPr>
              <a:t>Llena los formatos a mano y le manda fotos a Nico. No instala nada.</a:t>
            </a:r>
            <a:endParaRPr lang="en-US" sz="1300" dirty="0"/>
          </a:p>
        </p:txBody>
      </p:sp>
      <p:sp>
        <p:nvSpPr>
          <p:cNvPr id="9" name="Rol Nico"/>
          <p:cNvSpPr/>
          <p:nvPr/>
        </p:nvSpPr>
        <p:spPr>
          <a:xfrm>
            <a:off x="2560320" y="1325880"/>
            <a:ext cx="1920240" cy="3154680"/>
          </a:xfrm>
          <a:prstGeom prst="roundRect">
            <a:avLst>
              <a:gd name="adj" fmla="val 5714"/>
            </a:avLst>
          </a:prstGeom>
          <a:solidFill>
            <a:schemeClr val="bg2"/>
          </a:solidFill>
          <a:ln w="12700">
            <a:solidFill>
              <a:schemeClr val="bg2"/>
            </a:solidFill>
            <a:prstDash val="solid"/>
          </a:ln>
        </p:spPr>
      </p:sp>
      <p:sp>
        <p:nvSpPr>
          <p:cNvPr id="10" name="Rol Nico círculo"/>
          <p:cNvSpPr/>
          <p:nvPr/>
        </p:nvSpPr>
        <p:spPr>
          <a:xfrm>
            <a:off x="3154680" y="1554480"/>
            <a:ext cx="731520" cy="731520"/>
          </a:xfrm>
          <a:prstGeom prst="ellipse">
            <a:avLst/>
          </a:prstGeom>
          <a:solidFill>
            <a:schemeClr val="accent3"/>
          </a:solidFill>
          <a:ln w="12700">
            <a:solidFill>
              <a:schemeClr val="accent3"/>
            </a:solidFill>
            <a:prstDash val="solid"/>
          </a:ln>
        </p:spPr>
      </p:sp>
      <p:pic>
        <p:nvPicPr>
          <p:cNvPr id="11" name="Rol Nico círculo icono" descr="preencoded.png">    </p:cNvPr>
          <p:cNvPicPr>
            <a:picLocks noChangeAspect="1"/>
          </p:cNvPicPr>
          <p:nvPr/>
        </p:nvPicPr>
        <p:blipFill>
          <a:blip r:embed="rId2"/>
          <a:stretch>
            <a:fillRect/>
          </a:stretch>
        </p:blipFill>
        <p:spPr>
          <a:xfrm>
            <a:off x="3337560" y="1737360"/>
            <a:ext cx="365760" cy="365760"/>
          </a:xfrm>
          <a:prstGeom prst="rect">
            <a:avLst/>
          </a:prstGeom>
        </p:spPr>
      </p:pic>
      <p:sp>
        <p:nvSpPr>
          <p:cNvPr id="12" name="Text 8"/>
          <p:cNvSpPr txBox="1"/>
          <p:nvPr/>
        </p:nvSpPr>
        <p:spPr>
          <a:xfrm>
            <a:off x="2697480" y="2423160"/>
            <a:ext cx="1645920" cy="320040"/>
          </a:xfrm>
          <a:prstGeom prst="rect">
            <a:avLst/>
          </a:prstGeom>
          <a:noFill/>
          <a:ln/>
        </p:spPr>
        <p:txBody>
          <a:bodyPr wrap="square" lIns="0" tIns="0" rIns="0" bIns="0" rtlCol="0" anchor="t"/>
          <a:lstStyle/>
          <a:p>
            <a:pPr algn="ctr" indent="0" marL="0">
              <a:buNone/>
            </a:pPr>
            <a:r>
              <a:rPr lang="en-US" sz="1700" b="1" dirty="0">
                <a:solidFill>
                  <a:schemeClr val="tx1"/>
                </a:solidFill>
              </a:rPr>
              <a:t>Nico</a:t>
            </a:r>
            <a:endParaRPr lang="en-US" sz="1700" dirty="0"/>
          </a:p>
        </p:txBody>
      </p:sp>
      <p:sp>
        <p:nvSpPr>
          <p:cNvPr id="13" name="Text 9"/>
          <p:cNvSpPr txBox="1"/>
          <p:nvPr/>
        </p:nvSpPr>
        <p:spPr>
          <a:xfrm>
            <a:off x="2743200" y="2788920"/>
            <a:ext cx="1554480" cy="1554480"/>
          </a:xfrm>
          <a:prstGeom prst="rect">
            <a:avLst/>
          </a:prstGeom>
          <a:noFill/>
          <a:ln/>
        </p:spPr>
        <p:txBody>
          <a:bodyPr wrap="square" lIns="0" tIns="0" rIns="0" bIns="0" rtlCol="0" anchor="t"/>
          <a:lstStyle/>
          <a:p>
            <a:pPr indent="0" marL="0">
              <a:buNone/>
            </a:pPr>
            <a:r>
              <a:rPr lang="en-US" sz="1300" dirty="0">
                <a:solidFill>
                  <a:schemeClr val="tx1"/>
                </a:solidFill>
              </a:rPr>
              <a:t>Manda la pose, recuerda lo que falta, lee las hojas y avisa si algo está mal.</a:t>
            </a:r>
            <a:endParaRPr lang="en-US" sz="1300" dirty="0"/>
          </a:p>
        </p:txBody>
      </p:sp>
      <p:sp>
        <p:nvSpPr>
          <p:cNvPr id="14" name="Rol Agencia"/>
          <p:cNvSpPr/>
          <p:nvPr/>
        </p:nvSpPr>
        <p:spPr>
          <a:xfrm>
            <a:off x="4663440" y="1325880"/>
            <a:ext cx="1920240" cy="3154680"/>
          </a:xfrm>
          <a:prstGeom prst="roundRect">
            <a:avLst>
              <a:gd name="adj" fmla="val 5714"/>
            </a:avLst>
          </a:prstGeom>
          <a:solidFill>
            <a:schemeClr val="bg2"/>
          </a:solidFill>
          <a:ln w="12700">
            <a:solidFill>
              <a:schemeClr val="bg2"/>
            </a:solidFill>
            <a:prstDash val="solid"/>
          </a:ln>
        </p:spPr>
      </p:sp>
      <p:sp>
        <p:nvSpPr>
          <p:cNvPr id="15" name="Rol Agencia círculo"/>
          <p:cNvSpPr/>
          <p:nvPr/>
        </p:nvSpPr>
        <p:spPr>
          <a:xfrm>
            <a:off x="5257800" y="1554480"/>
            <a:ext cx="731520" cy="731520"/>
          </a:xfrm>
          <a:prstGeom prst="ellipse">
            <a:avLst/>
          </a:prstGeom>
          <a:solidFill>
            <a:schemeClr val="accent1"/>
          </a:solidFill>
          <a:ln w="12700">
            <a:solidFill>
              <a:schemeClr val="accent1"/>
            </a:solidFill>
            <a:prstDash val="solid"/>
          </a:ln>
        </p:spPr>
      </p:sp>
      <p:pic>
        <p:nvPicPr>
          <p:cNvPr id="16" name="Rol Agencia círculo icono" descr="preencoded.png">    </p:cNvPr>
          <p:cNvPicPr>
            <a:picLocks noChangeAspect="1"/>
          </p:cNvPicPr>
          <p:nvPr/>
        </p:nvPicPr>
        <p:blipFill>
          <a:blip r:embed="rId3"/>
          <a:stretch>
            <a:fillRect/>
          </a:stretch>
        </p:blipFill>
        <p:spPr>
          <a:xfrm>
            <a:off x="5440680" y="1737360"/>
            <a:ext cx="365760" cy="365760"/>
          </a:xfrm>
          <a:prstGeom prst="rect">
            <a:avLst/>
          </a:prstGeom>
        </p:spPr>
      </p:pic>
      <p:sp>
        <p:nvSpPr>
          <p:cNvPr id="17" name="Text 12"/>
          <p:cNvSpPr txBox="1"/>
          <p:nvPr/>
        </p:nvSpPr>
        <p:spPr>
          <a:xfrm>
            <a:off x="4800600" y="2423160"/>
            <a:ext cx="1645920" cy="320040"/>
          </a:xfrm>
          <a:prstGeom prst="rect">
            <a:avLst/>
          </a:prstGeom>
          <a:noFill/>
          <a:ln/>
        </p:spPr>
        <p:txBody>
          <a:bodyPr wrap="square" lIns="0" tIns="0" rIns="0" bIns="0" rtlCol="0" anchor="t"/>
          <a:lstStyle/>
          <a:p>
            <a:pPr algn="ctr" indent="0" marL="0">
              <a:buNone/>
            </a:pPr>
            <a:r>
              <a:rPr lang="en-US" sz="1700" b="1" dirty="0">
                <a:solidFill>
                  <a:schemeClr val="tx1"/>
                </a:solidFill>
              </a:rPr>
              <a:t>Agencia</a:t>
            </a:r>
            <a:endParaRPr lang="en-US" sz="1700" dirty="0"/>
          </a:p>
        </p:txBody>
      </p:sp>
      <p:sp>
        <p:nvSpPr>
          <p:cNvPr id="18" name="Text 13"/>
          <p:cNvSpPr txBox="1"/>
          <p:nvPr/>
        </p:nvSpPr>
        <p:spPr>
          <a:xfrm>
            <a:off x="4846320" y="2788920"/>
            <a:ext cx="1554480" cy="1554480"/>
          </a:xfrm>
          <a:prstGeom prst="rect">
            <a:avLst/>
          </a:prstGeom>
          <a:noFill/>
          <a:ln/>
        </p:spPr>
        <p:txBody>
          <a:bodyPr wrap="square" lIns="0" tIns="0" rIns="0" bIns="0" rtlCol="0" anchor="t"/>
          <a:lstStyle/>
          <a:p>
            <a:pPr indent="0" marL="0">
              <a:buNone/>
            </a:pPr>
            <a:r>
              <a:rPr lang="en-US" sz="1300" dirty="0">
                <a:solidFill>
                  <a:schemeClr val="tx1"/>
                </a:solidFill>
              </a:rPr>
              <a:t>Revisa lo que marcó la IA y aprueba cada día.</a:t>
            </a:r>
            <a:endParaRPr lang="en-US" sz="1300" dirty="0"/>
          </a:p>
        </p:txBody>
      </p:sp>
      <p:sp>
        <p:nvSpPr>
          <p:cNvPr id="19" name="Rol Telcel"/>
          <p:cNvSpPr/>
          <p:nvPr/>
        </p:nvSpPr>
        <p:spPr>
          <a:xfrm>
            <a:off x="6766560" y="1325880"/>
            <a:ext cx="1920240" cy="3154680"/>
          </a:xfrm>
          <a:prstGeom prst="roundRect">
            <a:avLst>
              <a:gd name="adj" fmla="val 5714"/>
            </a:avLst>
          </a:prstGeom>
          <a:solidFill>
            <a:schemeClr val="bg2"/>
          </a:solidFill>
          <a:ln w="12700">
            <a:solidFill>
              <a:schemeClr val="bg2"/>
            </a:solidFill>
            <a:prstDash val="solid"/>
          </a:ln>
        </p:spPr>
      </p:sp>
      <p:sp>
        <p:nvSpPr>
          <p:cNvPr id="20" name="Rol Telcel círculo"/>
          <p:cNvSpPr/>
          <p:nvPr/>
        </p:nvSpPr>
        <p:spPr>
          <a:xfrm>
            <a:off x="7360920" y="1554480"/>
            <a:ext cx="731520" cy="731520"/>
          </a:xfrm>
          <a:prstGeom prst="ellipse">
            <a:avLst/>
          </a:prstGeom>
          <a:solidFill>
            <a:schemeClr val="accent1"/>
          </a:solidFill>
          <a:ln w="12700">
            <a:solidFill>
              <a:schemeClr val="accent1"/>
            </a:solidFill>
            <a:prstDash val="solid"/>
          </a:ln>
        </p:spPr>
      </p:sp>
      <p:pic>
        <p:nvPicPr>
          <p:cNvPr id="21" name="Rol Telcel círculo icono" descr="preencoded.png">    </p:cNvPr>
          <p:cNvPicPr>
            <a:picLocks noChangeAspect="1"/>
          </p:cNvPicPr>
          <p:nvPr/>
        </p:nvPicPr>
        <p:blipFill>
          <a:blip r:embed="rId4"/>
          <a:stretch>
            <a:fillRect/>
          </a:stretch>
        </p:blipFill>
        <p:spPr>
          <a:xfrm>
            <a:off x="7543800" y="1737360"/>
            <a:ext cx="365760" cy="365760"/>
          </a:xfrm>
          <a:prstGeom prst="rect">
            <a:avLst/>
          </a:prstGeom>
        </p:spPr>
      </p:pic>
      <p:sp>
        <p:nvSpPr>
          <p:cNvPr id="22" name="Text 16"/>
          <p:cNvSpPr txBox="1"/>
          <p:nvPr/>
        </p:nvSpPr>
        <p:spPr>
          <a:xfrm>
            <a:off x="6903720" y="2423160"/>
            <a:ext cx="1645920" cy="320040"/>
          </a:xfrm>
          <a:prstGeom prst="rect">
            <a:avLst/>
          </a:prstGeom>
          <a:noFill/>
          <a:ln/>
        </p:spPr>
        <p:txBody>
          <a:bodyPr wrap="square" lIns="0" tIns="0" rIns="0" bIns="0" rtlCol="0" anchor="t"/>
          <a:lstStyle/>
          <a:p>
            <a:pPr algn="ctr" indent="0" marL="0">
              <a:buNone/>
            </a:pPr>
            <a:r>
              <a:rPr lang="en-US" sz="1700" b="1" dirty="0">
                <a:solidFill>
                  <a:schemeClr val="tx1"/>
                </a:solidFill>
              </a:rPr>
              <a:t>Telcel</a:t>
            </a:r>
            <a:endParaRPr lang="en-US" sz="1700" dirty="0"/>
          </a:p>
        </p:txBody>
      </p:sp>
      <p:sp>
        <p:nvSpPr>
          <p:cNvPr id="23" name="Text 17"/>
          <p:cNvSpPr txBox="1"/>
          <p:nvPr/>
        </p:nvSpPr>
        <p:spPr>
          <a:xfrm>
            <a:off x="6949440" y="2788920"/>
            <a:ext cx="1554480" cy="1554480"/>
          </a:xfrm>
          <a:prstGeom prst="rect">
            <a:avLst/>
          </a:prstGeom>
          <a:noFill/>
          <a:ln/>
        </p:spPr>
        <p:txBody>
          <a:bodyPr wrap="square" lIns="0" tIns="0" rIns="0" bIns="0" rtlCol="0" anchor="t"/>
          <a:lstStyle/>
          <a:p>
            <a:pPr indent="0" marL="0">
              <a:buNone/>
            </a:pPr>
            <a:r>
              <a:rPr lang="en-US" sz="1300" dirty="0">
                <a:solidFill>
                  <a:schemeClr val="tx1"/>
                </a:solidFill>
              </a:rPr>
              <a:t>Ve cada día de cada stand. Acepta u observa.</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EL SUPERVISOR</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Un día en un stand, en 6 pasos</a:t>
            </a:r>
            <a:endParaRPr lang="en-US" sz="2800" dirty="0"/>
          </a:p>
        </p:txBody>
      </p:sp>
      <p:sp>
        <p:nvSpPr>
          <p:cNvPr id="4" name="Línea de pasos"/>
          <p:cNvSpPr/>
          <p:nvPr/>
        </p:nvSpPr>
        <p:spPr>
          <a:xfrm>
            <a:off x="1143000" y="1828800"/>
            <a:ext cx="6858000" cy="0"/>
          </a:xfrm>
          <a:prstGeom prst="line">
            <a:avLst/>
          </a:prstGeom>
          <a:noFill/>
          <a:ln w="19050">
            <a:solidFill>
              <a:schemeClr val="accent5"/>
            </a:solidFill>
            <a:prstDash val="dash"/>
          </a:ln>
        </p:spPr>
      </p:sp>
      <p:sp>
        <p:nvSpPr>
          <p:cNvPr id="5" name="Paso 1"/>
          <p:cNvSpPr/>
          <p:nvPr/>
        </p:nvSpPr>
        <p:spPr>
          <a:xfrm>
            <a:off x="822960" y="1463040"/>
            <a:ext cx="731520" cy="73152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1</a:t>
            </a:r>
            <a:endParaRPr lang="en-US" sz="2400" dirty="0"/>
          </a:p>
        </p:txBody>
      </p:sp>
      <p:sp>
        <p:nvSpPr>
          <p:cNvPr id="6" name="Text 4"/>
          <p:cNvSpPr txBox="1"/>
          <p:nvPr/>
        </p:nvSpPr>
        <p:spPr>
          <a:xfrm>
            <a:off x="457200" y="2377440"/>
            <a:ext cx="1463040" cy="640080"/>
          </a:xfrm>
          <a:prstGeom prst="rect">
            <a:avLst/>
          </a:prstGeom>
          <a:noFill/>
          <a:ln/>
        </p:spPr>
        <p:txBody>
          <a:bodyPr wrap="square" lIns="0" tIns="0" rIns="0" bIns="0" rtlCol="0" anchor="t"/>
          <a:lstStyle/>
          <a:p>
            <a:pPr algn="ctr" indent="0" marL="0">
              <a:buNone/>
            </a:pPr>
            <a:r>
              <a:rPr lang="en-US" sz="1400" b="1" dirty="0">
                <a:solidFill>
                  <a:schemeClr val="tx1"/>
                </a:solidFill>
              </a:rPr>
              <a:t>Llega la pose del día</a:t>
            </a:r>
            <a:endParaRPr lang="en-US" sz="1400" dirty="0"/>
          </a:p>
        </p:txBody>
      </p:sp>
      <p:sp>
        <p:nvSpPr>
          <p:cNvPr id="7" name="Text 5"/>
          <p:cNvSpPr txBox="1"/>
          <p:nvPr/>
        </p:nvSpPr>
        <p:spPr>
          <a:xfrm>
            <a:off x="457200" y="3017520"/>
            <a:ext cx="1463040" cy="548640"/>
          </a:xfrm>
          <a:prstGeom prst="rect">
            <a:avLst/>
          </a:prstGeom>
          <a:noFill/>
          <a:ln/>
        </p:spPr>
        <p:txBody>
          <a:bodyPr wrap="square" lIns="0" tIns="0" rIns="0" bIns="0" rtlCol="0" anchor="t"/>
          <a:lstStyle/>
          <a:p>
            <a:pPr algn="ctr" indent="0" marL="0">
              <a:buNone/>
            </a:pPr>
            <a:r>
              <a:rPr lang="en-US" sz="1200" dirty="0">
                <a:solidFill>
                  <a:schemeClr val="accent5"/>
                </a:solidFill>
              </a:rPr>
              <a:t>Nico la manda</a:t>
            </a:r>
            <a:endParaRPr lang="en-US" sz="1200" dirty="0"/>
          </a:p>
        </p:txBody>
      </p:sp>
      <p:sp>
        <p:nvSpPr>
          <p:cNvPr id="8" name="Paso 2"/>
          <p:cNvSpPr/>
          <p:nvPr/>
        </p:nvSpPr>
        <p:spPr>
          <a:xfrm>
            <a:off x="2194560" y="1463040"/>
            <a:ext cx="731520" cy="73152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2</a:t>
            </a:r>
            <a:endParaRPr lang="en-US" sz="2400" dirty="0"/>
          </a:p>
        </p:txBody>
      </p:sp>
      <p:sp>
        <p:nvSpPr>
          <p:cNvPr id="9" name="Text 7"/>
          <p:cNvSpPr txBox="1"/>
          <p:nvPr/>
        </p:nvSpPr>
        <p:spPr>
          <a:xfrm>
            <a:off x="1828800" y="2377440"/>
            <a:ext cx="1463040" cy="640080"/>
          </a:xfrm>
          <a:prstGeom prst="rect">
            <a:avLst/>
          </a:prstGeom>
          <a:noFill/>
          <a:ln/>
        </p:spPr>
        <p:txBody>
          <a:bodyPr wrap="square" lIns="0" tIns="0" rIns="0" bIns="0" rtlCol="0" anchor="t"/>
          <a:lstStyle/>
          <a:p>
            <a:pPr algn="ctr" indent="0" marL="0">
              <a:buNone/>
            </a:pPr>
            <a:r>
              <a:rPr lang="en-US" sz="1400" b="1" dirty="0">
                <a:solidFill>
                  <a:schemeClr val="tx1"/>
                </a:solidFill>
              </a:rPr>
              <a:t>Foto de entrada</a:t>
            </a:r>
            <a:endParaRPr lang="en-US" sz="1400" dirty="0"/>
          </a:p>
        </p:txBody>
      </p:sp>
      <p:sp>
        <p:nvSpPr>
          <p:cNvPr id="10" name="Text 8"/>
          <p:cNvSpPr txBox="1"/>
          <p:nvPr/>
        </p:nvSpPr>
        <p:spPr>
          <a:xfrm>
            <a:off x="1828800" y="3017520"/>
            <a:ext cx="1463040" cy="548640"/>
          </a:xfrm>
          <a:prstGeom prst="rect">
            <a:avLst/>
          </a:prstGeom>
          <a:noFill/>
          <a:ln/>
        </p:spPr>
        <p:txBody>
          <a:bodyPr wrap="square" lIns="0" tIns="0" rIns="0" bIns="0" rtlCol="0" anchor="t"/>
          <a:lstStyle/>
          <a:p>
            <a:pPr algn="ctr" indent="0" marL="0">
              <a:buNone/>
            </a:pPr>
            <a:r>
              <a:rPr lang="en-US" sz="1200" dirty="0">
                <a:solidFill>
                  <a:schemeClr val="accent5"/>
                </a:solidFill>
              </a:rPr>
              <a:t>Todo el equipo, con la pose</a:t>
            </a:r>
            <a:endParaRPr lang="en-US" sz="1200" dirty="0"/>
          </a:p>
        </p:txBody>
      </p:sp>
      <p:sp>
        <p:nvSpPr>
          <p:cNvPr id="11" name="Paso 3"/>
          <p:cNvSpPr/>
          <p:nvPr/>
        </p:nvSpPr>
        <p:spPr>
          <a:xfrm>
            <a:off x="3566160" y="1463040"/>
            <a:ext cx="731520" cy="73152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3</a:t>
            </a:r>
            <a:endParaRPr lang="en-US" sz="2400" dirty="0"/>
          </a:p>
        </p:txBody>
      </p:sp>
      <p:sp>
        <p:nvSpPr>
          <p:cNvPr id="12" name="Text 10"/>
          <p:cNvSpPr txBox="1"/>
          <p:nvPr/>
        </p:nvSpPr>
        <p:spPr>
          <a:xfrm>
            <a:off x="3200400" y="2377440"/>
            <a:ext cx="1463040" cy="640080"/>
          </a:xfrm>
          <a:prstGeom prst="rect">
            <a:avLst/>
          </a:prstGeom>
          <a:noFill/>
          <a:ln/>
        </p:spPr>
        <p:txBody>
          <a:bodyPr wrap="square" lIns="0" tIns="0" rIns="0" bIns="0" rtlCol="0" anchor="t"/>
          <a:lstStyle/>
          <a:p>
            <a:pPr algn="ctr" indent="0" marL="0">
              <a:buNone/>
            </a:pPr>
            <a:r>
              <a:rPr lang="en-US" sz="1400" b="1" dirty="0">
                <a:solidFill>
                  <a:schemeClr val="tx1"/>
                </a:solidFill>
              </a:rPr>
              <a:t>Se trabaja con el papel</a:t>
            </a:r>
            <a:endParaRPr lang="en-US" sz="1400" dirty="0"/>
          </a:p>
        </p:txBody>
      </p:sp>
      <p:sp>
        <p:nvSpPr>
          <p:cNvPr id="13" name="Text 11"/>
          <p:cNvSpPr txBox="1"/>
          <p:nvPr/>
        </p:nvSpPr>
        <p:spPr>
          <a:xfrm>
            <a:off x="3200400" y="3017520"/>
            <a:ext cx="1463040" cy="548640"/>
          </a:xfrm>
          <a:prstGeom prst="rect">
            <a:avLst/>
          </a:prstGeom>
          <a:noFill/>
          <a:ln/>
        </p:spPr>
        <p:txBody>
          <a:bodyPr wrap="square" lIns="0" tIns="0" rIns="0" bIns="0" rtlCol="0" anchor="t"/>
          <a:lstStyle/>
          <a:p>
            <a:pPr algn="ctr" indent="0" marL="0">
              <a:buNone/>
            </a:pPr>
            <a:r>
              <a:rPr lang="en-US" sz="1200" dirty="0">
                <a:solidFill>
                  <a:schemeClr val="accent5"/>
                </a:solidFill>
              </a:rPr>
              <a:t>Los formatos, a mano</a:t>
            </a:r>
            <a:endParaRPr lang="en-US" sz="1200" dirty="0"/>
          </a:p>
        </p:txBody>
      </p:sp>
      <p:sp>
        <p:nvSpPr>
          <p:cNvPr id="14" name="Paso 4"/>
          <p:cNvSpPr/>
          <p:nvPr/>
        </p:nvSpPr>
        <p:spPr>
          <a:xfrm>
            <a:off x="4937760" y="1463040"/>
            <a:ext cx="731520" cy="73152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4</a:t>
            </a:r>
            <a:endParaRPr lang="en-US" sz="2400" dirty="0"/>
          </a:p>
        </p:txBody>
      </p:sp>
      <p:sp>
        <p:nvSpPr>
          <p:cNvPr id="15" name="Text 13"/>
          <p:cNvSpPr txBox="1"/>
          <p:nvPr/>
        </p:nvSpPr>
        <p:spPr>
          <a:xfrm>
            <a:off x="4572000" y="2377440"/>
            <a:ext cx="1463040" cy="640080"/>
          </a:xfrm>
          <a:prstGeom prst="rect">
            <a:avLst/>
          </a:prstGeom>
          <a:noFill/>
          <a:ln/>
        </p:spPr>
        <p:txBody>
          <a:bodyPr wrap="square" lIns="0" tIns="0" rIns="0" bIns="0" rtlCol="0" anchor="t"/>
          <a:lstStyle/>
          <a:p>
            <a:pPr algn="ctr" indent="0" marL="0">
              <a:buNone/>
            </a:pPr>
            <a:r>
              <a:rPr lang="en-US" sz="1400" b="1" dirty="0">
                <a:solidFill>
                  <a:schemeClr val="tx1"/>
                </a:solidFill>
              </a:rPr>
              <a:t>Foto de salida</a:t>
            </a:r>
            <a:endParaRPr lang="en-US" sz="1400" dirty="0"/>
          </a:p>
        </p:txBody>
      </p:sp>
      <p:sp>
        <p:nvSpPr>
          <p:cNvPr id="16" name="Text 14"/>
          <p:cNvSpPr txBox="1"/>
          <p:nvPr/>
        </p:nvSpPr>
        <p:spPr>
          <a:xfrm>
            <a:off x="4572000" y="3017520"/>
            <a:ext cx="1463040" cy="548640"/>
          </a:xfrm>
          <a:prstGeom prst="rect">
            <a:avLst/>
          </a:prstGeom>
          <a:noFill/>
          <a:ln/>
        </p:spPr>
        <p:txBody>
          <a:bodyPr wrap="square" lIns="0" tIns="0" rIns="0" bIns="0" rtlCol="0" anchor="t"/>
          <a:lstStyle/>
          <a:p>
            <a:pPr algn="ctr" indent="0" marL="0">
              <a:buNone/>
            </a:pPr>
            <a:r>
              <a:rPr lang="en-US" sz="1200" dirty="0">
                <a:solidFill>
                  <a:schemeClr val="accent5"/>
                </a:solidFill>
              </a:rPr>
              <a:t>Todo el equipo</a:t>
            </a:r>
            <a:endParaRPr lang="en-US" sz="1200" dirty="0"/>
          </a:p>
        </p:txBody>
      </p:sp>
      <p:sp>
        <p:nvSpPr>
          <p:cNvPr id="17" name="Paso 5"/>
          <p:cNvSpPr/>
          <p:nvPr/>
        </p:nvSpPr>
        <p:spPr>
          <a:xfrm>
            <a:off x="6309360" y="1463040"/>
            <a:ext cx="731520" cy="73152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5</a:t>
            </a:r>
            <a:endParaRPr lang="en-US" sz="2400" dirty="0"/>
          </a:p>
        </p:txBody>
      </p:sp>
      <p:sp>
        <p:nvSpPr>
          <p:cNvPr id="18" name="Text 16"/>
          <p:cNvSpPr txBox="1"/>
          <p:nvPr/>
        </p:nvSpPr>
        <p:spPr>
          <a:xfrm>
            <a:off x="5943600" y="2377440"/>
            <a:ext cx="1463040" cy="640080"/>
          </a:xfrm>
          <a:prstGeom prst="rect">
            <a:avLst/>
          </a:prstGeom>
          <a:noFill/>
          <a:ln/>
        </p:spPr>
        <p:txBody>
          <a:bodyPr wrap="square" lIns="0" tIns="0" rIns="0" bIns="0" rtlCol="0" anchor="t"/>
          <a:lstStyle/>
          <a:p>
            <a:pPr algn="ctr" indent="0" marL="0">
              <a:buNone/>
            </a:pPr>
            <a:r>
              <a:rPr lang="en-US" sz="1400" b="1" dirty="0">
                <a:solidFill>
                  <a:schemeClr val="tx1"/>
                </a:solidFill>
              </a:rPr>
              <a:t>Fotos de las hojas</a:t>
            </a:r>
            <a:endParaRPr lang="en-US" sz="1400" dirty="0"/>
          </a:p>
        </p:txBody>
      </p:sp>
      <p:sp>
        <p:nvSpPr>
          <p:cNvPr id="19" name="Text 17"/>
          <p:cNvSpPr txBox="1"/>
          <p:nvPr/>
        </p:nvSpPr>
        <p:spPr>
          <a:xfrm>
            <a:off x="5943600" y="3017520"/>
            <a:ext cx="1463040" cy="548640"/>
          </a:xfrm>
          <a:prstGeom prst="rect">
            <a:avLst/>
          </a:prstGeom>
          <a:noFill/>
          <a:ln/>
        </p:spPr>
        <p:txBody>
          <a:bodyPr wrap="square" lIns="0" tIns="0" rIns="0" bIns="0" rtlCol="0" anchor="t"/>
          <a:lstStyle/>
          <a:p>
            <a:pPr algn="ctr" indent="0" marL="0">
              <a:buNone/>
            </a:pPr>
            <a:r>
              <a:rPr lang="en-US" sz="1200" dirty="0">
                <a:solidFill>
                  <a:schemeClr val="accent5"/>
                </a:solidFill>
              </a:rPr>
              <a:t>Firmadas y completas</a:t>
            </a:r>
            <a:endParaRPr lang="en-US" sz="1200" dirty="0"/>
          </a:p>
        </p:txBody>
      </p:sp>
      <p:sp>
        <p:nvSpPr>
          <p:cNvPr id="20" name="Paso 6"/>
          <p:cNvSpPr/>
          <p:nvPr/>
        </p:nvSpPr>
        <p:spPr>
          <a:xfrm>
            <a:off x="7680960" y="1463040"/>
            <a:ext cx="731520" cy="73152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6</a:t>
            </a:r>
            <a:endParaRPr lang="en-US" sz="2400" dirty="0"/>
          </a:p>
        </p:txBody>
      </p:sp>
      <p:sp>
        <p:nvSpPr>
          <p:cNvPr id="21" name="Text 19"/>
          <p:cNvSpPr txBox="1"/>
          <p:nvPr/>
        </p:nvSpPr>
        <p:spPr>
          <a:xfrm>
            <a:off x="7315200" y="2377440"/>
            <a:ext cx="1463040" cy="640080"/>
          </a:xfrm>
          <a:prstGeom prst="rect">
            <a:avLst/>
          </a:prstGeom>
          <a:noFill/>
          <a:ln/>
        </p:spPr>
        <p:txBody>
          <a:bodyPr wrap="square" lIns="0" tIns="0" rIns="0" bIns="0" rtlCol="0" anchor="t"/>
          <a:lstStyle/>
          <a:p>
            <a:pPr algn="ctr" indent="0" marL="0">
              <a:buNone/>
            </a:pPr>
            <a:r>
              <a:rPr lang="en-US" sz="1400" b="1" dirty="0">
                <a:solidFill>
                  <a:schemeClr val="tx1"/>
                </a:solidFill>
              </a:rPr>
              <a:t>Nico cierra el día</a:t>
            </a:r>
            <a:endParaRPr lang="en-US" sz="1400" dirty="0"/>
          </a:p>
        </p:txBody>
      </p:sp>
      <p:sp>
        <p:nvSpPr>
          <p:cNvPr id="22" name="Text 20"/>
          <p:cNvSpPr txBox="1"/>
          <p:nvPr/>
        </p:nvSpPr>
        <p:spPr>
          <a:xfrm>
            <a:off x="7315200" y="3017520"/>
            <a:ext cx="1463040" cy="548640"/>
          </a:xfrm>
          <a:prstGeom prst="rect">
            <a:avLst/>
          </a:prstGeom>
          <a:noFill/>
          <a:ln/>
        </p:spPr>
        <p:txBody>
          <a:bodyPr wrap="square" lIns="0" tIns="0" rIns="0" bIns="0" rtlCol="0" anchor="t"/>
          <a:lstStyle/>
          <a:p>
            <a:pPr algn="ctr" indent="0" marL="0">
              <a:buNone/>
            </a:pPr>
            <a:r>
              <a:rPr lang="en-US" sz="1200" dirty="0">
                <a:solidFill>
                  <a:schemeClr val="accent5"/>
                </a:solidFill>
              </a:rPr>
              <a:t>Si algo falla, avisa</a:t>
            </a:r>
            <a:endParaRPr lang="en-US" sz="1200" dirty="0"/>
          </a:p>
        </p:txBody>
      </p:sp>
      <p:sp>
        <p:nvSpPr>
          <p:cNvPr id="23" name="Nota supervisor"/>
          <p:cNvSpPr/>
          <p:nvPr/>
        </p:nvSpPr>
        <p:spPr>
          <a:xfrm>
            <a:off x="457200" y="3840480"/>
            <a:ext cx="8229600" cy="685800"/>
          </a:xfrm>
          <a:prstGeom prst="roundRect">
            <a:avLst>
              <a:gd name="adj" fmla="val 16000"/>
            </a:avLst>
          </a:prstGeom>
          <a:solidFill>
            <a:schemeClr val="bg2"/>
          </a:solidFill>
          <a:ln w="12700">
            <a:solidFill>
              <a:schemeClr val="bg2"/>
            </a:solidFill>
            <a:prstDash val="solid"/>
          </a:ln>
        </p:spPr>
      </p:sp>
      <p:sp>
        <p:nvSpPr>
          <p:cNvPr id="24" name="Text 22"/>
          <p:cNvSpPr txBox="1"/>
          <p:nvPr/>
        </p:nvSpPr>
        <p:spPr>
          <a:xfrm>
            <a:off x="731520" y="3886200"/>
            <a:ext cx="7680960" cy="594360"/>
          </a:xfrm>
          <a:prstGeom prst="rect">
            <a:avLst/>
          </a:prstGeom>
          <a:noFill/>
          <a:ln/>
        </p:spPr>
        <p:txBody>
          <a:bodyPr wrap="square" lIns="0" tIns="0" rIns="0" bIns="0" rtlCol="0" anchor="ctr"/>
          <a:lstStyle/>
          <a:p>
            <a:pPr indent="0" marL="0">
              <a:buNone/>
            </a:pPr>
            <a:r>
              <a:rPr lang="en-US" sz="1500" dirty="0">
                <a:solidFill>
                  <a:schemeClr val="tx1"/>
                </a:solidFill>
              </a:rPr>
              <a:t>El supervisor solo necesita su celular y WhatsApp. Todo se lo va pidiendo Nico, una cosa a la vez.</a:t>
            </a:r>
            <a:endParaRPr lang="en-US" sz="15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EL SUPERVISOR · PASO 1</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Llega la pose del día</a:t>
            </a:r>
            <a:endParaRPr lang="en-US" sz="2800" dirty="0"/>
          </a:p>
        </p:txBody>
      </p:sp>
      <p:sp>
        <p:nvSpPr>
          <p:cNvPr id="4" name="Pose 1"/>
          <p:cNvSpPr/>
          <p:nvPr/>
        </p:nvSpPr>
        <p:spPr>
          <a:xfrm>
            <a:off x="457200" y="1371600"/>
            <a:ext cx="640080" cy="640080"/>
          </a:xfrm>
          <a:prstGeom prst="ellipse">
            <a:avLst/>
          </a:prstGeom>
          <a:solidFill>
            <a:schemeClr val="accent1"/>
          </a:solidFill>
          <a:ln w="12700">
            <a:solidFill>
              <a:schemeClr val="accent1"/>
            </a:solidFill>
            <a:prstDash val="solid"/>
          </a:ln>
        </p:spPr>
      </p:sp>
      <p:pic>
        <p:nvPicPr>
          <p:cNvPr id="5" name="Pose 1 icono" descr="preencoded.png">    </p:cNvPr>
          <p:cNvPicPr>
            <a:picLocks noChangeAspect="1"/>
          </p:cNvPicPr>
          <p:nvPr/>
        </p:nvPicPr>
        <p:blipFill>
          <a:blip r:embed="rId1"/>
          <a:stretch>
            <a:fillRect/>
          </a:stretch>
        </p:blipFill>
        <p:spPr>
          <a:xfrm>
            <a:off x="617220" y="1531620"/>
            <a:ext cx="320040" cy="320040"/>
          </a:xfrm>
          <a:prstGeom prst="rect">
            <a:avLst/>
          </a:prstGeom>
        </p:spPr>
      </p:pic>
      <p:sp>
        <p:nvSpPr>
          <p:cNvPr id="6" name="Text 3"/>
          <p:cNvSpPr txBox="1"/>
          <p:nvPr/>
        </p:nvSpPr>
        <p:spPr>
          <a:xfrm>
            <a:off x="1280160" y="1371600"/>
            <a:ext cx="3931920" cy="640080"/>
          </a:xfrm>
          <a:prstGeom prst="rect">
            <a:avLst/>
          </a:prstGeom>
          <a:noFill/>
          <a:ln/>
        </p:spPr>
        <p:txBody>
          <a:bodyPr wrap="square" lIns="0" tIns="0" rIns="0" bIns="0" rtlCol="0" anchor="ctr"/>
          <a:lstStyle/>
          <a:p>
            <a:pPr indent="0" marL="0">
              <a:buNone/>
            </a:pPr>
            <a:r>
              <a:rPr lang="en-US" sz="1600" dirty="0">
                <a:solidFill>
                  <a:schemeClr val="tx1"/>
                </a:solidFill>
              </a:rPr>
              <a:t>Telcel manda la pose al chat, en foto o por escrito, como sea</a:t>
            </a:r>
            <a:endParaRPr lang="en-US" sz="1600" dirty="0"/>
          </a:p>
        </p:txBody>
      </p:sp>
      <p:sp>
        <p:nvSpPr>
          <p:cNvPr id="7" name="Pose 2"/>
          <p:cNvSpPr/>
          <p:nvPr/>
        </p:nvSpPr>
        <p:spPr>
          <a:xfrm>
            <a:off x="457200" y="2377440"/>
            <a:ext cx="640080" cy="640080"/>
          </a:xfrm>
          <a:prstGeom prst="ellipse">
            <a:avLst/>
          </a:prstGeom>
          <a:solidFill>
            <a:schemeClr val="accent3"/>
          </a:solidFill>
          <a:ln w="12700">
            <a:solidFill>
              <a:schemeClr val="accent3"/>
            </a:solidFill>
            <a:prstDash val="solid"/>
          </a:ln>
        </p:spPr>
      </p:sp>
      <p:pic>
        <p:nvPicPr>
          <p:cNvPr id="8" name="Pose 2 icono" descr="preencoded.png">    </p:cNvPr>
          <p:cNvPicPr>
            <a:picLocks noChangeAspect="1"/>
          </p:cNvPicPr>
          <p:nvPr/>
        </p:nvPicPr>
        <p:blipFill>
          <a:blip r:embed="rId2"/>
          <a:stretch>
            <a:fillRect/>
          </a:stretch>
        </p:blipFill>
        <p:spPr>
          <a:xfrm>
            <a:off x="617220" y="2537460"/>
            <a:ext cx="320040" cy="320040"/>
          </a:xfrm>
          <a:prstGeom prst="rect">
            <a:avLst/>
          </a:prstGeom>
        </p:spPr>
      </p:pic>
      <p:sp>
        <p:nvSpPr>
          <p:cNvPr id="9" name="Text 5"/>
          <p:cNvSpPr txBox="1"/>
          <p:nvPr/>
        </p:nvSpPr>
        <p:spPr>
          <a:xfrm>
            <a:off x="1280160" y="2377440"/>
            <a:ext cx="3931920" cy="640080"/>
          </a:xfrm>
          <a:prstGeom prst="rect">
            <a:avLst/>
          </a:prstGeom>
          <a:noFill/>
          <a:ln/>
        </p:spPr>
        <p:txBody>
          <a:bodyPr wrap="square" lIns="0" tIns="0" rIns="0" bIns="0" rtlCol="0" anchor="ctr"/>
          <a:lstStyle/>
          <a:p>
            <a:pPr indent="0" marL="0">
              <a:buNone/>
            </a:pPr>
            <a:r>
              <a:rPr lang="en-US" sz="1600" dirty="0">
                <a:solidFill>
                  <a:schemeClr val="tx1"/>
                </a:solidFill>
              </a:rPr>
              <a:t>Nico la toma y se la reenvía a los 12 supervisores</a:t>
            </a:r>
            <a:endParaRPr lang="en-US" sz="1600" dirty="0"/>
          </a:p>
        </p:txBody>
      </p:sp>
      <p:sp>
        <p:nvSpPr>
          <p:cNvPr id="10" name="Pose 3"/>
          <p:cNvSpPr/>
          <p:nvPr/>
        </p:nvSpPr>
        <p:spPr>
          <a:xfrm>
            <a:off x="457200" y="3383280"/>
            <a:ext cx="640080" cy="640080"/>
          </a:xfrm>
          <a:prstGeom prst="ellipse">
            <a:avLst/>
          </a:prstGeom>
          <a:solidFill>
            <a:schemeClr val="accent1"/>
          </a:solidFill>
          <a:ln w="12700">
            <a:solidFill>
              <a:schemeClr val="accent1"/>
            </a:solidFill>
            <a:prstDash val="solid"/>
          </a:ln>
        </p:spPr>
      </p:sp>
      <p:pic>
        <p:nvPicPr>
          <p:cNvPr id="11" name="Pose 3 icono" descr="preencoded.png">    </p:cNvPr>
          <p:cNvPicPr>
            <a:picLocks noChangeAspect="1"/>
          </p:cNvPicPr>
          <p:nvPr/>
        </p:nvPicPr>
        <p:blipFill>
          <a:blip r:embed="rId3"/>
          <a:stretch>
            <a:fillRect/>
          </a:stretch>
        </p:blipFill>
        <p:spPr>
          <a:xfrm>
            <a:off x="617220" y="3543300"/>
            <a:ext cx="320040" cy="320040"/>
          </a:xfrm>
          <a:prstGeom prst="rect">
            <a:avLst/>
          </a:prstGeom>
        </p:spPr>
      </p:pic>
      <p:sp>
        <p:nvSpPr>
          <p:cNvPr id="12" name="Text 7"/>
          <p:cNvSpPr txBox="1"/>
          <p:nvPr/>
        </p:nvSpPr>
        <p:spPr>
          <a:xfrm>
            <a:off x="1280160" y="3383280"/>
            <a:ext cx="3931920" cy="640080"/>
          </a:xfrm>
          <a:prstGeom prst="rect">
            <a:avLst/>
          </a:prstGeom>
          <a:noFill/>
          <a:ln/>
        </p:spPr>
        <p:txBody>
          <a:bodyPr wrap="square" lIns="0" tIns="0" rIns="0" bIns="0" rtlCol="0" anchor="ctr"/>
          <a:lstStyle/>
          <a:p>
            <a:pPr indent="0" marL="0">
              <a:buNone/>
            </a:pPr>
            <a:r>
              <a:rPr lang="en-US" sz="1600" dirty="0">
                <a:solidFill>
                  <a:schemeClr val="tx1"/>
                </a:solidFill>
              </a:rPr>
              <a:t>Tienen 5 minutos desde que abre el stand para la foto</a:t>
            </a:r>
            <a:endParaRPr lang="en-US" sz="1600" dirty="0"/>
          </a:p>
        </p:txBody>
      </p:sp>
      <p:sp>
        <p:nvSpPr>
          <p:cNvPr id="13" name="Chat pose teléfono"/>
          <p:cNvSpPr/>
          <p:nvPr/>
        </p:nvSpPr>
        <p:spPr>
          <a:xfrm>
            <a:off x="5852160" y="1188720"/>
            <a:ext cx="2651760" cy="3520440"/>
          </a:xfrm>
          <a:prstGeom prst="roundRect">
            <a:avLst>
              <a:gd name="adj" fmla="val 7586"/>
            </a:avLst>
          </a:prstGeom>
          <a:solidFill>
            <a:srgbClr val="1C1C1E"/>
          </a:solidFill>
          <a:ln w="12700">
            <a:solidFill>
              <a:srgbClr val="1C1C1E"/>
            </a:solidFill>
            <a:prstDash val="solid"/>
          </a:ln>
          <a:effectLst>
            <a:outerShdw sx="100000" sy="100000" kx="0" ky="0" algn="bl" rotWithShape="0" blurRad="127000" dist="38100" dir="5400000">
              <a:srgbClr val="000000">
                <a:alpha val="25000"/>
              </a:srgbClr>
            </a:outerShdw>
          </a:effectLst>
        </p:spPr>
      </p:sp>
      <p:sp>
        <p:nvSpPr>
          <p:cNvPr id="14" name="Chat pose pantalla"/>
          <p:cNvSpPr/>
          <p:nvPr/>
        </p:nvSpPr>
        <p:spPr>
          <a:xfrm>
            <a:off x="5934456" y="1298448"/>
            <a:ext cx="2487168" cy="3300984"/>
          </a:xfrm>
          <a:prstGeom prst="rect">
            <a:avLst/>
          </a:prstGeom>
          <a:solidFill>
            <a:srgbClr val="ECE5DD"/>
          </a:solidFill>
          <a:ln w="12700">
            <a:solidFill>
              <a:srgbClr val="ECE5DD"/>
            </a:solidFill>
            <a:prstDash val="solid"/>
          </a:ln>
        </p:spPr>
      </p:sp>
      <p:sp>
        <p:nvSpPr>
          <p:cNvPr id="15" name="Chat pose encabezado"/>
          <p:cNvSpPr/>
          <p:nvPr/>
        </p:nvSpPr>
        <p:spPr>
          <a:xfrm>
            <a:off x="5934456" y="1298448"/>
            <a:ext cx="2487168" cy="384048"/>
          </a:xfrm>
          <a:prstGeom prst="rect">
            <a:avLst/>
          </a:prstGeom>
          <a:solidFill>
            <a:srgbClr val="075E54"/>
          </a:solidFill>
          <a:ln w="12700">
            <a:solidFill>
              <a:srgbClr val="075E54"/>
            </a:solidFill>
            <a:prstDash val="solid"/>
          </a:ln>
        </p:spPr>
      </p:sp>
      <p:sp>
        <p:nvSpPr>
          <p:cNvPr id="16" name="Text 11"/>
          <p:cNvSpPr/>
          <p:nvPr/>
        </p:nvSpPr>
        <p:spPr>
          <a:xfrm>
            <a:off x="6007608" y="1362456"/>
            <a:ext cx="256032" cy="256032"/>
          </a:xfrm>
          <a:prstGeom prst="ellipse">
            <a:avLst/>
          </a:prstGeom>
          <a:solidFill>
            <a:srgbClr val="DCF8C6"/>
          </a:solidFill>
          <a:ln>
            <a:solidFill>
              <a:srgbClr val="DCF8C6"/>
            </a:solidFill>
          </a:ln>
        </p:spPr>
        <p:txBody>
          <a:bodyPr wrap="square" lIns="0" tIns="0" rIns="0" bIns="0" rtlCol="0" anchor="ctr"/>
          <a:lstStyle/>
          <a:p>
            <a:pPr algn="ctr" indent="0" marL="0">
              <a:buNone/>
            </a:pPr>
            <a:r>
              <a:rPr lang="en-US" sz="1100" b="1" dirty="0">
                <a:solidFill>
                  <a:srgbClr val="075E54"/>
                </a:solidFill>
              </a:rPr>
              <a:t>N</a:t>
            </a:r>
            <a:endParaRPr lang="en-US" sz="1100" dirty="0"/>
          </a:p>
        </p:txBody>
      </p:sp>
      <p:sp>
        <p:nvSpPr>
          <p:cNvPr id="17" name="Text 12"/>
          <p:cNvSpPr txBox="1"/>
          <p:nvPr/>
        </p:nvSpPr>
        <p:spPr>
          <a:xfrm>
            <a:off x="6336792" y="1389888"/>
            <a:ext cx="2029968" cy="219456"/>
          </a:xfrm>
          <a:prstGeom prst="rect">
            <a:avLst/>
          </a:prstGeom>
          <a:noFill/>
          <a:ln/>
        </p:spPr>
        <p:txBody>
          <a:bodyPr wrap="square" lIns="0" tIns="0" rIns="0" bIns="0" rtlCol="0" anchor="ctr"/>
          <a:lstStyle/>
          <a:p>
            <a:pPr indent="0" marL="0">
              <a:buNone/>
            </a:pPr>
            <a:r>
              <a:rPr lang="en-US" sz="1200" b="1" dirty="0">
                <a:solidFill>
                  <a:srgbClr val="FFFFFF"/>
                </a:solidFill>
              </a:rPr>
              <a:t>Nico</a:t>
            </a:r>
            <a:endParaRPr lang="en-US" sz="1200" dirty="0"/>
          </a:p>
        </p:txBody>
      </p:sp>
      <p:sp>
        <p:nvSpPr>
          <p:cNvPr id="18" name="Text 13"/>
          <p:cNvSpPr/>
          <p:nvPr/>
        </p:nvSpPr>
        <p:spPr>
          <a:xfrm>
            <a:off x="6007608" y="1773936"/>
            <a:ext cx="2089221" cy="445516"/>
          </a:xfrm>
          <a:prstGeom prst="roundRect">
            <a:avLst>
              <a:gd name="adj" fmla="val 12315"/>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Buen día, Luis. La pose de hoy es esta:</a:t>
            </a:r>
            <a:endParaRPr lang="en-US" sz="1000" dirty="0"/>
          </a:p>
        </p:txBody>
      </p:sp>
      <p:sp>
        <p:nvSpPr>
          <p:cNvPr id="19" name="Shape 14"/>
          <p:cNvSpPr/>
          <p:nvPr/>
        </p:nvSpPr>
        <p:spPr>
          <a:xfrm>
            <a:off x="6007608" y="2292604"/>
            <a:ext cx="2089221" cy="640080"/>
          </a:xfrm>
          <a:prstGeom prst="roundRect">
            <a:avLst>
              <a:gd name="adj" fmla="val 8571"/>
            </a:avLst>
          </a:prstGeom>
          <a:solidFill>
            <a:srgbClr val="FFFFFF"/>
          </a:solidFill>
          <a:ln w="12700">
            <a:solidFill>
              <a:srgbClr val="FFFFFF"/>
            </a:solidFill>
            <a:prstDash val="solid"/>
          </a:ln>
        </p:spPr>
      </p:sp>
      <p:sp>
        <p:nvSpPr>
          <p:cNvPr id="20" name="Shape 15"/>
          <p:cNvSpPr/>
          <p:nvPr/>
        </p:nvSpPr>
        <p:spPr>
          <a:xfrm>
            <a:off x="6053328" y="2338324"/>
            <a:ext cx="1997781" cy="548640"/>
          </a:xfrm>
          <a:prstGeom prst="rect">
            <a:avLst/>
          </a:prstGeom>
          <a:solidFill>
            <a:schemeClr val="bg2"/>
          </a:solidFill>
          <a:ln w="12700">
            <a:solidFill>
              <a:schemeClr val="bg2"/>
            </a:solidFill>
            <a:prstDash val="solid"/>
          </a:ln>
        </p:spPr>
      </p:sp>
      <p:pic>
        <p:nvPicPr>
          <p:cNvPr id="21" name="Image 3" descr="preencoded.png">    </p:cNvPr>
          <p:cNvPicPr>
            <a:picLocks noChangeAspect="1"/>
          </p:cNvPicPr>
          <p:nvPr/>
        </p:nvPicPr>
        <p:blipFill>
          <a:blip r:embed="rId4"/>
          <a:stretch>
            <a:fillRect/>
          </a:stretch>
        </p:blipFill>
        <p:spPr>
          <a:xfrm>
            <a:off x="6163056" y="2429764"/>
            <a:ext cx="365760" cy="365760"/>
          </a:xfrm>
          <a:prstGeom prst="rect">
            <a:avLst/>
          </a:prstGeom>
        </p:spPr>
      </p:pic>
      <p:sp>
        <p:nvSpPr>
          <p:cNvPr id="22" name="Text 16"/>
          <p:cNvSpPr txBox="1"/>
          <p:nvPr/>
        </p:nvSpPr>
        <p:spPr>
          <a:xfrm>
            <a:off x="6620256" y="2384044"/>
            <a:ext cx="1357701" cy="457200"/>
          </a:xfrm>
          <a:prstGeom prst="rect">
            <a:avLst/>
          </a:prstGeom>
          <a:noFill/>
          <a:ln/>
        </p:spPr>
        <p:txBody>
          <a:bodyPr wrap="square" lIns="0" tIns="0" rIns="0" bIns="0" rtlCol="0" anchor="ctr"/>
          <a:lstStyle/>
          <a:p>
            <a:pPr indent="0" marL="0">
              <a:buNone/>
            </a:pPr>
            <a:r>
              <a:rPr lang="en-US" sz="1100" b="1" dirty="0">
                <a:solidFill>
                  <a:schemeClr val="tx1"/>
                </a:solidFill>
              </a:rPr>
              <a:t>Todos con las manos arriba</a:t>
            </a:r>
            <a:endParaRPr lang="en-US" sz="1100" dirty="0"/>
          </a:p>
        </p:txBody>
      </p:sp>
      <p:sp>
        <p:nvSpPr>
          <p:cNvPr id="23" name="Text 17"/>
          <p:cNvSpPr/>
          <p:nvPr/>
        </p:nvSpPr>
        <p:spPr>
          <a:xfrm>
            <a:off x="6007608" y="3005836"/>
            <a:ext cx="2089221" cy="763016"/>
          </a:xfrm>
          <a:prstGeom prst="roundRect">
            <a:avLst>
              <a:gd name="adj" fmla="val 7190"/>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Tienes 5 minutos desde que abra el stand para mandarme la foto de entrada con todo tu equipo.</a:t>
            </a:r>
            <a:endParaRPr lang="en-US" sz="1000" dirty="0"/>
          </a:p>
        </p:txBody>
      </p:sp>
      <p:sp>
        <p:nvSpPr>
          <p:cNvPr id="24" name="Text 18"/>
          <p:cNvSpPr/>
          <p:nvPr/>
        </p:nvSpPr>
        <p:spPr>
          <a:xfrm>
            <a:off x="6007608" y="3842004"/>
            <a:ext cx="2089221" cy="445516"/>
          </a:xfrm>
          <a:prstGeom prst="roundRect">
            <a:avLst>
              <a:gd name="adj" fmla="val 12315"/>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Hoy van contigo: Ana, Carla, Pedro y Sofía.</a:t>
            </a:r>
            <a:endParaRPr lang="en-US" sz="10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EL SUPERVISOR · PASO 2</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Foto de entrada</a:t>
            </a:r>
            <a:endParaRPr lang="en-US" sz="2800" dirty="0"/>
          </a:p>
        </p:txBody>
      </p:sp>
      <p:sp>
        <p:nvSpPr>
          <p:cNvPr id="4" name="Chat entrada teléfono"/>
          <p:cNvSpPr/>
          <p:nvPr/>
        </p:nvSpPr>
        <p:spPr>
          <a:xfrm>
            <a:off x="457200" y="1188720"/>
            <a:ext cx="2651760" cy="3520440"/>
          </a:xfrm>
          <a:prstGeom prst="roundRect">
            <a:avLst>
              <a:gd name="adj" fmla="val 7586"/>
            </a:avLst>
          </a:prstGeom>
          <a:solidFill>
            <a:srgbClr val="1C1C1E"/>
          </a:solidFill>
          <a:ln w="12700">
            <a:solidFill>
              <a:srgbClr val="1C1C1E"/>
            </a:solidFill>
            <a:prstDash val="solid"/>
          </a:ln>
          <a:effectLst>
            <a:outerShdw sx="100000" sy="100000" kx="0" ky="0" algn="bl" rotWithShape="0" blurRad="127000" dist="38100" dir="5400000">
              <a:srgbClr val="000000">
                <a:alpha val="25000"/>
              </a:srgbClr>
            </a:outerShdw>
          </a:effectLst>
        </p:spPr>
      </p:sp>
      <p:sp>
        <p:nvSpPr>
          <p:cNvPr id="5" name="Chat entrada pantalla"/>
          <p:cNvSpPr/>
          <p:nvPr/>
        </p:nvSpPr>
        <p:spPr>
          <a:xfrm>
            <a:off x="539496" y="1298448"/>
            <a:ext cx="2487168" cy="3300984"/>
          </a:xfrm>
          <a:prstGeom prst="rect">
            <a:avLst/>
          </a:prstGeom>
          <a:solidFill>
            <a:srgbClr val="ECE5DD"/>
          </a:solidFill>
          <a:ln w="12700">
            <a:solidFill>
              <a:srgbClr val="ECE5DD"/>
            </a:solidFill>
            <a:prstDash val="solid"/>
          </a:ln>
        </p:spPr>
      </p:sp>
      <p:sp>
        <p:nvSpPr>
          <p:cNvPr id="6" name="Chat entrada encabezado"/>
          <p:cNvSpPr/>
          <p:nvPr/>
        </p:nvSpPr>
        <p:spPr>
          <a:xfrm>
            <a:off x="539496" y="1298448"/>
            <a:ext cx="2487168" cy="384048"/>
          </a:xfrm>
          <a:prstGeom prst="rect">
            <a:avLst/>
          </a:prstGeom>
          <a:solidFill>
            <a:srgbClr val="075E54"/>
          </a:solidFill>
          <a:ln w="12700">
            <a:solidFill>
              <a:srgbClr val="075E54"/>
            </a:solidFill>
            <a:prstDash val="solid"/>
          </a:ln>
        </p:spPr>
      </p:sp>
      <p:sp>
        <p:nvSpPr>
          <p:cNvPr id="7" name="Text 5"/>
          <p:cNvSpPr/>
          <p:nvPr/>
        </p:nvSpPr>
        <p:spPr>
          <a:xfrm>
            <a:off x="612648" y="1362456"/>
            <a:ext cx="256032" cy="256032"/>
          </a:xfrm>
          <a:prstGeom prst="ellipse">
            <a:avLst/>
          </a:prstGeom>
          <a:solidFill>
            <a:srgbClr val="DCF8C6"/>
          </a:solidFill>
          <a:ln>
            <a:solidFill>
              <a:srgbClr val="DCF8C6"/>
            </a:solidFill>
          </a:ln>
        </p:spPr>
        <p:txBody>
          <a:bodyPr wrap="square" lIns="0" tIns="0" rIns="0" bIns="0" rtlCol="0" anchor="ctr"/>
          <a:lstStyle/>
          <a:p>
            <a:pPr algn="ctr" indent="0" marL="0">
              <a:buNone/>
            </a:pPr>
            <a:r>
              <a:rPr lang="en-US" sz="1100" b="1" dirty="0">
                <a:solidFill>
                  <a:srgbClr val="075E54"/>
                </a:solidFill>
              </a:rPr>
              <a:t>N</a:t>
            </a:r>
            <a:endParaRPr lang="en-US" sz="1100" dirty="0"/>
          </a:p>
        </p:txBody>
      </p:sp>
      <p:sp>
        <p:nvSpPr>
          <p:cNvPr id="8" name="Text 6"/>
          <p:cNvSpPr txBox="1"/>
          <p:nvPr/>
        </p:nvSpPr>
        <p:spPr>
          <a:xfrm>
            <a:off x="941832" y="1389888"/>
            <a:ext cx="2029968" cy="219456"/>
          </a:xfrm>
          <a:prstGeom prst="rect">
            <a:avLst/>
          </a:prstGeom>
          <a:noFill/>
          <a:ln/>
        </p:spPr>
        <p:txBody>
          <a:bodyPr wrap="square" lIns="0" tIns="0" rIns="0" bIns="0" rtlCol="0" anchor="ctr"/>
          <a:lstStyle/>
          <a:p>
            <a:pPr indent="0" marL="0">
              <a:buNone/>
            </a:pPr>
            <a:r>
              <a:rPr lang="en-US" sz="1200" b="1" dirty="0">
                <a:solidFill>
                  <a:srgbClr val="FFFFFF"/>
                </a:solidFill>
              </a:rPr>
              <a:t>Nico</a:t>
            </a:r>
            <a:endParaRPr lang="en-US" sz="1200" dirty="0"/>
          </a:p>
        </p:txBody>
      </p:sp>
      <p:sp>
        <p:nvSpPr>
          <p:cNvPr id="9" name="Shape 7"/>
          <p:cNvSpPr/>
          <p:nvPr/>
        </p:nvSpPr>
        <p:spPr>
          <a:xfrm>
            <a:off x="1449273" y="1773936"/>
            <a:ext cx="1504239" cy="727200"/>
          </a:xfrm>
          <a:prstGeom prst="roundRect">
            <a:avLst>
              <a:gd name="adj" fmla="val 7545"/>
            </a:avLst>
          </a:prstGeom>
          <a:solidFill>
            <a:srgbClr val="DCF8C6"/>
          </a:solidFill>
          <a:ln w="12700">
            <a:solidFill>
              <a:srgbClr val="DCF8C6"/>
            </a:solidFill>
            <a:prstDash val="solid"/>
          </a:ln>
        </p:spPr>
      </p:sp>
      <p:pic>
        <p:nvPicPr>
          <p:cNvPr id="10" name="Chat entrada foto" descr="/private/tmp/claude-501/-Users-christianmejia-Library-CloudStorage-GoogleDrive-christian-peltiermkt-com-Shared-drives-Peltier-Proyectos-Claude-Projects-Telcel-Navidad-2026/86497764-6629-42c2-8bea-17da2c0355e6/scratchpad/deck/img/dic-002.png">    </p:cNvPr>
          <p:cNvPicPr>
            <a:picLocks noChangeAspect="1"/>
          </p:cNvPicPr>
          <p:nvPr/>
        </p:nvPicPr>
        <p:blipFill>
          <a:blip r:embed="rId1"/>
          <a:stretch>
            <a:fillRect/>
          </a:stretch>
        </p:blipFill>
        <p:spPr>
          <a:xfrm>
            <a:off x="1494993" y="1819656"/>
            <a:ext cx="1412799" cy="635760"/>
          </a:xfrm>
          <a:prstGeom prst="rect">
            <a:avLst/>
          </a:prstGeom>
        </p:spPr>
      </p:pic>
      <p:sp>
        <p:nvSpPr>
          <p:cNvPr id="11" name="Text 8"/>
          <p:cNvSpPr/>
          <p:nvPr/>
        </p:nvSpPr>
        <p:spPr>
          <a:xfrm>
            <a:off x="612648" y="2574288"/>
            <a:ext cx="2089221" cy="445516"/>
          </a:xfrm>
          <a:prstGeom prst="roundRect">
            <a:avLst>
              <a:gd name="adj" fmla="val 12315"/>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Recibida a las 11:03. Veo 4 de 5 personas. ¿Quién falta?</a:t>
            </a:r>
            <a:endParaRPr lang="en-US" sz="1000" dirty="0"/>
          </a:p>
        </p:txBody>
      </p:sp>
      <p:sp>
        <p:nvSpPr>
          <p:cNvPr id="12" name="Text 9"/>
          <p:cNvSpPr/>
          <p:nvPr/>
        </p:nvSpPr>
        <p:spPr>
          <a:xfrm>
            <a:off x="612648" y="3092956"/>
            <a:ext cx="38100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Ana</a:t>
            </a:r>
            <a:endParaRPr lang="en-US" sz="1000" dirty="0"/>
          </a:p>
        </p:txBody>
      </p:sp>
      <p:sp>
        <p:nvSpPr>
          <p:cNvPr id="13" name="Text 10"/>
          <p:cNvSpPr/>
          <p:nvPr/>
        </p:nvSpPr>
        <p:spPr>
          <a:xfrm>
            <a:off x="1048512" y="3092956"/>
            <a:ext cx="51308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Carla</a:t>
            </a:r>
            <a:endParaRPr lang="en-US" sz="1000" dirty="0"/>
          </a:p>
        </p:txBody>
      </p:sp>
      <p:sp>
        <p:nvSpPr>
          <p:cNvPr id="14" name="Text 11"/>
          <p:cNvSpPr/>
          <p:nvPr/>
        </p:nvSpPr>
        <p:spPr>
          <a:xfrm>
            <a:off x="1616456" y="3092956"/>
            <a:ext cx="51308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Pedro</a:t>
            </a:r>
            <a:endParaRPr lang="en-US" sz="1000" dirty="0"/>
          </a:p>
        </p:txBody>
      </p:sp>
      <p:sp>
        <p:nvSpPr>
          <p:cNvPr id="15" name="Text 12"/>
          <p:cNvSpPr/>
          <p:nvPr/>
        </p:nvSpPr>
        <p:spPr>
          <a:xfrm>
            <a:off x="2184400" y="3092956"/>
            <a:ext cx="51308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Sofía</a:t>
            </a:r>
            <a:endParaRPr lang="en-US" sz="1000" dirty="0"/>
          </a:p>
        </p:txBody>
      </p:sp>
      <p:sp>
        <p:nvSpPr>
          <p:cNvPr id="16" name="Text 13"/>
          <p:cNvSpPr/>
          <p:nvPr/>
        </p:nvSpPr>
        <p:spPr>
          <a:xfrm>
            <a:off x="612648" y="3367276"/>
            <a:ext cx="90932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Están todos</a:t>
            </a:r>
            <a:endParaRPr lang="en-US" sz="1000" dirty="0"/>
          </a:p>
        </p:txBody>
      </p:sp>
      <p:sp>
        <p:nvSpPr>
          <p:cNvPr id="17" name="Text 14"/>
          <p:cNvSpPr/>
          <p:nvPr/>
        </p:nvSpPr>
        <p:spPr>
          <a:xfrm>
            <a:off x="2561844" y="3659884"/>
            <a:ext cx="391668" cy="286766"/>
          </a:xfrm>
          <a:prstGeom prst="roundRect">
            <a:avLst>
              <a:gd name="adj" fmla="val 19132"/>
            </a:avLst>
          </a:prstGeom>
          <a:solidFill>
            <a:srgbClr val="DCF8C6"/>
          </a:solidFill>
          <a:ln>
            <a:solidFill>
              <a:srgbClr val="DCF8C6"/>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Ana</a:t>
            </a:r>
            <a:endParaRPr lang="en-US" sz="1000" dirty="0"/>
          </a:p>
        </p:txBody>
      </p:sp>
      <p:sp>
        <p:nvSpPr>
          <p:cNvPr id="18" name="Text 15"/>
          <p:cNvSpPr/>
          <p:nvPr/>
        </p:nvSpPr>
        <p:spPr>
          <a:xfrm>
            <a:off x="612648" y="4019802"/>
            <a:ext cx="2089221" cy="445516"/>
          </a:xfrm>
          <a:prstGeom prst="roundRect">
            <a:avLst>
              <a:gd name="adj" fmla="val 12315"/>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Anotado. Cuando llegue, mándame su foto.</a:t>
            </a:r>
            <a:endParaRPr lang="en-US" sz="1000" dirty="0"/>
          </a:p>
        </p:txBody>
      </p:sp>
      <p:sp>
        <p:nvSpPr>
          <p:cNvPr id="19" name="Entrada 1"/>
          <p:cNvSpPr/>
          <p:nvPr/>
        </p:nvSpPr>
        <p:spPr>
          <a:xfrm>
            <a:off x="3566160" y="1371600"/>
            <a:ext cx="594360" cy="594360"/>
          </a:xfrm>
          <a:prstGeom prst="ellipse">
            <a:avLst/>
          </a:prstGeom>
          <a:solidFill>
            <a:schemeClr val="accent1"/>
          </a:solidFill>
          <a:ln w="12700">
            <a:solidFill>
              <a:schemeClr val="accent1"/>
            </a:solidFill>
            <a:prstDash val="solid"/>
          </a:ln>
        </p:spPr>
      </p:sp>
      <p:pic>
        <p:nvPicPr>
          <p:cNvPr id="20" name="Entrada 1 icono"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21" name="Text 17"/>
          <p:cNvSpPr txBox="1"/>
          <p:nvPr/>
        </p:nvSpPr>
        <p:spPr>
          <a:xfrm>
            <a:off x="4343400" y="1371600"/>
            <a:ext cx="4343400" cy="594360"/>
          </a:xfrm>
          <a:prstGeom prst="rect">
            <a:avLst/>
          </a:prstGeom>
          <a:noFill/>
          <a:ln/>
        </p:spPr>
        <p:txBody>
          <a:bodyPr wrap="square" lIns="0" tIns="0" rIns="0" bIns="0" rtlCol="0" anchor="ctr"/>
          <a:lstStyle/>
          <a:p>
            <a:pPr indent="0" marL="0">
              <a:buNone/>
            </a:pPr>
            <a:r>
              <a:rPr lang="en-US" sz="1600" dirty="0">
                <a:solidFill>
                  <a:schemeClr val="tx1"/>
                </a:solidFill>
              </a:rPr>
              <a:t>La foto con la pose prueba que fue hoy y a qué hora llegaron</a:t>
            </a:r>
            <a:endParaRPr lang="en-US" sz="1600" dirty="0"/>
          </a:p>
        </p:txBody>
      </p:sp>
      <p:sp>
        <p:nvSpPr>
          <p:cNvPr id="22" name="Entrada 2"/>
          <p:cNvSpPr/>
          <p:nvPr/>
        </p:nvSpPr>
        <p:spPr>
          <a:xfrm>
            <a:off x="3566160" y="2286000"/>
            <a:ext cx="594360" cy="594360"/>
          </a:xfrm>
          <a:prstGeom prst="ellipse">
            <a:avLst/>
          </a:prstGeom>
          <a:solidFill>
            <a:schemeClr val="accent1"/>
          </a:solidFill>
          <a:ln w="12700">
            <a:solidFill>
              <a:schemeClr val="accent1"/>
            </a:solidFill>
            <a:prstDash val="solid"/>
          </a:ln>
        </p:spPr>
      </p:sp>
      <p:pic>
        <p:nvPicPr>
          <p:cNvPr id="23" name="Entrada 2 icono" descr="preencoded.png">    </p:cNvPr>
          <p:cNvPicPr>
            <a:picLocks noChangeAspect="1"/>
          </p:cNvPicPr>
          <p:nvPr/>
        </p:nvPicPr>
        <p:blipFill>
          <a:blip r:embed="rId3"/>
          <a:stretch>
            <a:fillRect/>
          </a:stretch>
        </p:blipFill>
        <p:spPr>
          <a:xfrm>
            <a:off x="3714750" y="2434590"/>
            <a:ext cx="297180" cy="297180"/>
          </a:xfrm>
          <a:prstGeom prst="rect">
            <a:avLst/>
          </a:prstGeom>
        </p:spPr>
      </p:pic>
      <p:sp>
        <p:nvSpPr>
          <p:cNvPr id="24" name="Text 19"/>
          <p:cNvSpPr txBox="1"/>
          <p:nvPr/>
        </p:nvSpPr>
        <p:spPr>
          <a:xfrm>
            <a:off x="4343400" y="2286000"/>
            <a:ext cx="4343400" cy="594360"/>
          </a:xfrm>
          <a:prstGeom prst="rect">
            <a:avLst/>
          </a:prstGeom>
          <a:noFill/>
          <a:ln/>
        </p:spPr>
        <p:txBody>
          <a:bodyPr wrap="square" lIns="0" tIns="0" rIns="0" bIns="0" rtlCol="0" anchor="ctr"/>
          <a:lstStyle/>
          <a:p>
            <a:pPr indent="0" marL="0">
              <a:buNone/>
            </a:pPr>
            <a:r>
              <a:rPr lang="en-US" sz="1600" dirty="0">
                <a:solidFill>
                  <a:schemeClr val="tx1"/>
                </a:solidFill>
              </a:rPr>
              <a:t>Nico cuenta a la gente contra la lista del día</a:t>
            </a:r>
            <a:endParaRPr lang="en-US" sz="1600" dirty="0"/>
          </a:p>
        </p:txBody>
      </p:sp>
      <p:sp>
        <p:nvSpPr>
          <p:cNvPr id="25" name="Retardo"/>
          <p:cNvSpPr/>
          <p:nvPr/>
        </p:nvSpPr>
        <p:spPr>
          <a:xfrm>
            <a:off x="3566160" y="3291840"/>
            <a:ext cx="5120640" cy="1234440"/>
          </a:xfrm>
          <a:prstGeom prst="roundRect">
            <a:avLst>
              <a:gd name="adj" fmla="val 8889"/>
            </a:avLst>
          </a:prstGeom>
          <a:solidFill>
            <a:schemeClr val="bg2"/>
          </a:solidFill>
          <a:ln w="12700">
            <a:solidFill>
              <a:schemeClr val="bg2"/>
            </a:solidFill>
            <a:prstDash val="solid"/>
          </a:ln>
        </p:spPr>
      </p:sp>
      <p:sp>
        <p:nvSpPr>
          <p:cNvPr id="26" name="Retardo ícono"/>
          <p:cNvSpPr/>
          <p:nvPr/>
        </p:nvSpPr>
        <p:spPr>
          <a:xfrm>
            <a:off x="3749040" y="3520440"/>
            <a:ext cx="502920" cy="502920"/>
          </a:xfrm>
          <a:prstGeom prst="ellipse">
            <a:avLst/>
          </a:prstGeom>
          <a:solidFill>
            <a:schemeClr val="accent2"/>
          </a:solidFill>
          <a:ln w="12700">
            <a:solidFill>
              <a:schemeClr val="accent2"/>
            </a:solidFill>
            <a:prstDash val="solid"/>
          </a:ln>
        </p:spPr>
      </p:sp>
      <p:pic>
        <p:nvPicPr>
          <p:cNvPr id="27" name="Retardo ícono icono" descr="preencoded.png">    </p:cNvPr>
          <p:cNvPicPr>
            <a:picLocks noChangeAspect="1"/>
          </p:cNvPicPr>
          <p:nvPr/>
        </p:nvPicPr>
        <p:blipFill>
          <a:blip r:embed="rId4"/>
          <a:stretch>
            <a:fillRect/>
          </a:stretch>
        </p:blipFill>
        <p:spPr>
          <a:xfrm>
            <a:off x="3874770" y="3646170"/>
            <a:ext cx="251460" cy="251460"/>
          </a:xfrm>
          <a:prstGeom prst="rect">
            <a:avLst/>
          </a:prstGeom>
        </p:spPr>
      </p:pic>
      <p:sp>
        <p:nvSpPr>
          <p:cNvPr id="28" name="Text 22"/>
          <p:cNvSpPr txBox="1"/>
          <p:nvPr/>
        </p:nvSpPr>
        <p:spPr>
          <a:xfrm>
            <a:off x="4434840" y="3429000"/>
            <a:ext cx="4114800" cy="292608"/>
          </a:xfrm>
          <a:prstGeom prst="rect">
            <a:avLst/>
          </a:prstGeom>
          <a:noFill/>
          <a:ln/>
        </p:spPr>
        <p:txBody>
          <a:bodyPr wrap="square" lIns="0" tIns="0" rIns="0" bIns="0" rtlCol="0" anchor="t"/>
          <a:lstStyle/>
          <a:p>
            <a:pPr indent="0" marL="0">
              <a:buNone/>
            </a:pPr>
            <a:r>
              <a:rPr lang="en-US" sz="1500" b="1" dirty="0">
                <a:solidFill>
                  <a:schemeClr val="tx1"/>
                </a:solidFill>
              </a:rPr>
              <a:t>¿Alguien llegó tarde?</a:t>
            </a:r>
            <a:endParaRPr lang="en-US" sz="1500" dirty="0"/>
          </a:p>
        </p:txBody>
      </p:sp>
      <p:sp>
        <p:nvSpPr>
          <p:cNvPr id="29" name="Text 23"/>
          <p:cNvSpPr txBox="1"/>
          <p:nvPr/>
        </p:nvSpPr>
        <p:spPr>
          <a:xfrm>
            <a:off x="4434840" y="3721608"/>
            <a:ext cx="4114800" cy="731520"/>
          </a:xfrm>
          <a:prstGeom prst="rect">
            <a:avLst/>
          </a:prstGeom>
          <a:noFill/>
          <a:ln/>
        </p:spPr>
        <p:txBody>
          <a:bodyPr wrap="square" lIns="0" tIns="0" rIns="0" bIns="0" rtlCol="0" anchor="t"/>
          <a:lstStyle/>
          <a:p>
            <a:pPr indent="0" marL="0">
              <a:buNone/>
            </a:pPr>
            <a:r>
              <a:rPr lang="en-US" sz="1300" dirty="0">
                <a:solidFill>
                  <a:schemeClr val="tx1"/>
                </a:solidFill>
              </a:rPr>
              <a:t>Al llegar se le toma su foto y queda su hora. Telcel descuenta por persona, así que queda registrado quién y cuánto.</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EL SUPERVISOR · PASO 3</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Durante el día, el papel de siempre</a:t>
            </a:r>
            <a:endParaRPr lang="en-US" sz="2800" dirty="0"/>
          </a:p>
        </p:txBody>
      </p:sp>
      <p:sp>
        <p:nvSpPr>
          <p:cNvPr id="4" name="Papel Efectividad de Ventas"/>
          <p:cNvSpPr/>
          <p:nvPr/>
        </p:nvSpPr>
        <p:spPr>
          <a:xfrm>
            <a:off x="457200" y="1325880"/>
            <a:ext cx="2606040" cy="3200400"/>
          </a:xfrm>
          <a:prstGeom prst="roundRect">
            <a:avLst>
              <a:gd name="adj" fmla="val 4211"/>
            </a:avLst>
          </a:prstGeom>
          <a:solidFill>
            <a:schemeClr val="bg2"/>
          </a:solidFill>
          <a:ln w="12700">
            <a:solidFill>
              <a:schemeClr val="bg2"/>
            </a:solidFill>
            <a:prstDash val="solid"/>
          </a:ln>
        </p:spPr>
      </p:sp>
      <p:sp>
        <p:nvSpPr>
          <p:cNvPr id="5" name="Papel imagen Efectividad de Ventas marco"/>
          <p:cNvSpPr/>
          <p:nvPr/>
        </p:nvSpPr>
        <p:spPr>
          <a:xfrm>
            <a:off x="694944" y="1625073"/>
            <a:ext cx="2130552" cy="1367574"/>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6" name="Papel imagen Efectividad de Ventas" descr="/private/tmp/claude-501/-Users-christianmejia-Library-CloudStorage-GoogleDrive-christian-peltiermkt-com-Shared-drives-Peltier-Proyectos-Claude-Projects-Telcel-Navidad-2026/86497764-6629-42c2-8bea-17da2c0355e6/scratchpad/deck/img/fefe_lleno.png">    </p:cNvPr>
          <p:cNvPicPr>
            <a:picLocks noChangeAspect="1"/>
          </p:cNvPicPr>
          <p:nvPr/>
        </p:nvPicPr>
        <p:blipFill>
          <a:blip r:embed="rId1"/>
          <a:stretch>
            <a:fillRect/>
          </a:stretch>
        </p:blipFill>
        <p:spPr>
          <a:xfrm>
            <a:off x="731520" y="1661649"/>
            <a:ext cx="2057400" cy="1294422"/>
          </a:xfrm>
          <a:prstGeom prst="rect">
            <a:avLst/>
          </a:prstGeom>
        </p:spPr>
      </p:pic>
      <p:sp>
        <p:nvSpPr>
          <p:cNvPr id="7" name="Text 4"/>
          <p:cNvSpPr txBox="1"/>
          <p:nvPr/>
        </p:nvSpPr>
        <p:spPr>
          <a:xfrm>
            <a:off x="640080" y="3291840"/>
            <a:ext cx="2240280" cy="292608"/>
          </a:xfrm>
          <a:prstGeom prst="rect">
            <a:avLst/>
          </a:prstGeom>
          <a:noFill/>
          <a:ln/>
        </p:spPr>
        <p:txBody>
          <a:bodyPr wrap="square" lIns="0" tIns="0" rIns="0" bIns="0" rtlCol="0" anchor="t"/>
          <a:lstStyle/>
          <a:p>
            <a:pPr indent="0" marL="0">
              <a:buNone/>
            </a:pPr>
            <a:r>
              <a:rPr lang="en-US" sz="1500" b="1" dirty="0">
                <a:solidFill>
                  <a:schemeClr val="tx1"/>
                </a:solidFill>
              </a:rPr>
              <a:t>Efectividad de Ventas</a:t>
            </a:r>
            <a:endParaRPr lang="en-US" sz="1500" dirty="0"/>
          </a:p>
        </p:txBody>
      </p:sp>
      <p:sp>
        <p:nvSpPr>
          <p:cNvPr id="8" name="Text 5"/>
          <p:cNvSpPr txBox="1"/>
          <p:nvPr/>
        </p:nvSpPr>
        <p:spPr>
          <a:xfrm>
            <a:off x="640080" y="3611880"/>
            <a:ext cx="2240280" cy="777240"/>
          </a:xfrm>
          <a:prstGeom prst="rect">
            <a:avLst/>
          </a:prstGeom>
          <a:noFill/>
          <a:ln/>
        </p:spPr>
        <p:txBody>
          <a:bodyPr wrap="square" lIns="0" tIns="0" rIns="0" bIns="0" rtlCol="0" anchor="t"/>
          <a:lstStyle/>
          <a:p>
            <a:pPr indent="0" marL="0">
              <a:buNone/>
            </a:pPr>
            <a:r>
              <a:rPr lang="en-US" sz="1300" dirty="0">
                <a:solidFill>
                  <a:schemeClr val="tx1"/>
                </a:solidFill>
              </a:rPr>
              <a:t>Cada venta, un renglón, a mano. Lo llena el stand.</a:t>
            </a:r>
            <a:endParaRPr lang="en-US" sz="1300" dirty="0"/>
          </a:p>
        </p:txBody>
      </p:sp>
      <p:sp>
        <p:nvSpPr>
          <p:cNvPr id="9" name="Papel Reporte de Ventas"/>
          <p:cNvSpPr/>
          <p:nvPr/>
        </p:nvSpPr>
        <p:spPr>
          <a:xfrm>
            <a:off x="3246120" y="1325880"/>
            <a:ext cx="2606040" cy="3200400"/>
          </a:xfrm>
          <a:prstGeom prst="roundRect">
            <a:avLst>
              <a:gd name="adj" fmla="val 4211"/>
            </a:avLst>
          </a:prstGeom>
          <a:solidFill>
            <a:schemeClr val="bg2"/>
          </a:solidFill>
          <a:ln w="12700">
            <a:solidFill>
              <a:schemeClr val="bg2"/>
            </a:solidFill>
            <a:prstDash val="solid"/>
          </a:ln>
        </p:spPr>
      </p:sp>
      <p:sp>
        <p:nvSpPr>
          <p:cNvPr id="10" name="Papel imagen Reporte de Ventas marco"/>
          <p:cNvSpPr/>
          <p:nvPr/>
        </p:nvSpPr>
        <p:spPr>
          <a:xfrm>
            <a:off x="3962768" y="1472184"/>
            <a:ext cx="1172745" cy="1673352"/>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11" name="Papel imagen Reporte de Ventas" descr="/private/tmp/claude-501/-Users-christianmejia-Library-CloudStorage-GoogleDrive-christian-peltiermkt-com-Shared-drives-Peltier-Proyectos-Claude-Projects-Telcel-Navidad-2026/86497764-6629-42c2-8bea-17da2c0355e6/scratchpad/deck/img/f003_lleno.png">    </p:cNvPr>
          <p:cNvPicPr>
            <a:picLocks noChangeAspect="1"/>
          </p:cNvPicPr>
          <p:nvPr/>
        </p:nvPicPr>
        <p:blipFill>
          <a:blip r:embed="rId2"/>
          <a:stretch>
            <a:fillRect/>
          </a:stretch>
        </p:blipFill>
        <p:spPr>
          <a:xfrm>
            <a:off x="3999344" y="1508760"/>
            <a:ext cx="1099593" cy="1600200"/>
          </a:xfrm>
          <a:prstGeom prst="rect">
            <a:avLst/>
          </a:prstGeom>
        </p:spPr>
      </p:pic>
      <p:sp>
        <p:nvSpPr>
          <p:cNvPr id="12" name="Text 8"/>
          <p:cNvSpPr txBox="1"/>
          <p:nvPr/>
        </p:nvSpPr>
        <p:spPr>
          <a:xfrm>
            <a:off x="3429000" y="3291840"/>
            <a:ext cx="2240280" cy="292608"/>
          </a:xfrm>
          <a:prstGeom prst="rect">
            <a:avLst/>
          </a:prstGeom>
          <a:noFill/>
          <a:ln/>
        </p:spPr>
        <p:txBody>
          <a:bodyPr wrap="square" lIns="0" tIns="0" rIns="0" bIns="0" rtlCol="0" anchor="t"/>
          <a:lstStyle/>
          <a:p>
            <a:pPr indent="0" marL="0">
              <a:buNone/>
            </a:pPr>
            <a:r>
              <a:rPr lang="en-US" sz="1500" b="1" dirty="0">
                <a:solidFill>
                  <a:schemeClr val="tx1"/>
                </a:solidFill>
              </a:rPr>
              <a:t>Reporte de Ventas</a:t>
            </a:r>
            <a:endParaRPr lang="en-US" sz="1500" dirty="0"/>
          </a:p>
        </p:txBody>
      </p:sp>
      <p:sp>
        <p:nvSpPr>
          <p:cNvPr id="13" name="Text 9"/>
          <p:cNvSpPr txBox="1"/>
          <p:nvPr/>
        </p:nvSpPr>
        <p:spPr>
          <a:xfrm>
            <a:off x="3429000" y="3611880"/>
            <a:ext cx="2240280" cy="777240"/>
          </a:xfrm>
          <a:prstGeom prst="rect">
            <a:avLst/>
          </a:prstGeom>
          <a:noFill/>
          <a:ln/>
        </p:spPr>
        <p:txBody>
          <a:bodyPr wrap="square" lIns="0" tIns="0" rIns="0" bIns="0" rtlCol="0" anchor="t"/>
          <a:lstStyle/>
          <a:p>
            <a:pPr indent="0" marL="0">
              <a:buNone/>
            </a:pPr>
            <a:r>
              <a:rPr lang="en-US" sz="1300" dirty="0">
                <a:solidFill>
                  <a:schemeClr val="tx1"/>
                </a:solidFill>
              </a:rPr>
              <a:t>Los totales del día. Firma y sello del distribuidor.</a:t>
            </a:r>
            <a:endParaRPr lang="en-US" sz="1300" dirty="0"/>
          </a:p>
        </p:txBody>
      </p:sp>
      <p:sp>
        <p:nvSpPr>
          <p:cNvPr id="14" name="Papel Cuestionario de Calidad"/>
          <p:cNvSpPr/>
          <p:nvPr/>
        </p:nvSpPr>
        <p:spPr>
          <a:xfrm>
            <a:off x="6035040" y="1325880"/>
            <a:ext cx="2606040" cy="3200400"/>
          </a:xfrm>
          <a:prstGeom prst="roundRect">
            <a:avLst>
              <a:gd name="adj" fmla="val 4211"/>
            </a:avLst>
          </a:prstGeom>
          <a:solidFill>
            <a:schemeClr val="bg2"/>
          </a:solidFill>
          <a:ln w="12700">
            <a:solidFill>
              <a:schemeClr val="bg2"/>
            </a:solidFill>
            <a:prstDash val="solid"/>
          </a:ln>
        </p:spPr>
      </p:sp>
      <p:sp>
        <p:nvSpPr>
          <p:cNvPr id="15" name="Papel imagen Cuestionario de Calidad marco"/>
          <p:cNvSpPr/>
          <p:nvPr/>
        </p:nvSpPr>
        <p:spPr>
          <a:xfrm>
            <a:off x="6647791" y="1472184"/>
            <a:ext cx="1380539" cy="1673352"/>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16" name="Papel imagen Cuestionario de Calidad" descr="/private/tmp/claude-501/-Users-christianmejia-Library-CloudStorage-GoogleDrive-christian-peltiermkt-com-Shared-drives-Peltier-Proyectos-Claude-Projects-Telcel-Navidad-2026/86497764-6629-42c2-8bea-17da2c0355e6/scratchpad/deck/img/f001_crop.png">    </p:cNvPr>
          <p:cNvPicPr>
            <a:picLocks noChangeAspect="1"/>
          </p:cNvPicPr>
          <p:nvPr/>
        </p:nvPicPr>
        <p:blipFill>
          <a:blip r:embed="rId3"/>
          <a:stretch>
            <a:fillRect/>
          </a:stretch>
        </p:blipFill>
        <p:spPr>
          <a:xfrm>
            <a:off x="6684367" y="1508760"/>
            <a:ext cx="1307387" cy="1600200"/>
          </a:xfrm>
          <a:prstGeom prst="rect">
            <a:avLst/>
          </a:prstGeom>
        </p:spPr>
      </p:pic>
      <p:sp>
        <p:nvSpPr>
          <p:cNvPr id="17" name="Text 12"/>
          <p:cNvSpPr txBox="1"/>
          <p:nvPr/>
        </p:nvSpPr>
        <p:spPr>
          <a:xfrm>
            <a:off x="6217920" y="3291840"/>
            <a:ext cx="2240280" cy="292608"/>
          </a:xfrm>
          <a:prstGeom prst="rect">
            <a:avLst/>
          </a:prstGeom>
          <a:noFill/>
          <a:ln/>
        </p:spPr>
        <p:txBody>
          <a:bodyPr wrap="square" lIns="0" tIns="0" rIns="0" bIns="0" rtlCol="0" anchor="t"/>
          <a:lstStyle/>
          <a:p>
            <a:pPr indent="0" marL="0">
              <a:buNone/>
            </a:pPr>
            <a:r>
              <a:rPr lang="en-US" sz="1500" b="1" dirty="0">
                <a:solidFill>
                  <a:schemeClr val="tx1"/>
                </a:solidFill>
              </a:rPr>
              <a:t>Cuestionario de Calidad</a:t>
            </a:r>
            <a:endParaRPr lang="en-US" sz="1500" dirty="0"/>
          </a:p>
        </p:txBody>
      </p:sp>
      <p:sp>
        <p:nvSpPr>
          <p:cNvPr id="18" name="Text 13"/>
          <p:cNvSpPr txBox="1"/>
          <p:nvPr/>
        </p:nvSpPr>
        <p:spPr>
          <a:xfrm>
            <a:off x="6217920" y="3611880"/>
            <a:ext cx="2240280" cy="777240"/>
          </a:xfrm>
          <a:prstGeom prst="rect">
            <a:avLst/>
          </a:prstGeom>
          <a:noFill/>
          <a:ln/>
        </p:spPr>
        <p:txBody>
          <a:bodyPr wrap="square" lIns="0" tIns="0" rIns="0" bIns="0" rtlCol="0" anchor="t"/>
          <a:lstStyle/>
          <a:p>
            <a:pPr indent="0" marL="0">
              <a:buNone/>
            </a:pPr>
            <a:r>
              <a:rPr lang="en-US" sz="1300" dirty="0">
                <a:solidFill>
                  <a:schemeClr val="tx1"/>
                </a:solidFill>
              </a:rPr>
              <a:t>Lo llena y lo firma el distribuidor.</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EL SUPERVISOR · PASOS 4 Y 5</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Al cerrar, todo en foto</a:t>
            </a:r>
            <a:endParaRPr lang="en-US" sz="2800" dirty="0"/>
          </a:p>
        </p:txBody>
      </p:sp>
      <p:sp>
        <p:nvSpPr>
          <p:cNvPr id="4" name="Text 2"/>
          <p:cNvSpPr txBox="1"/>
          <p:nvPr/>
        </p:nvSpPr>
        <p:spPr>
          <a:xfrm>
            <a:off x="457200" y="1371600"/>
            <a:ext cx="4572000" cy="320040"/>
          </a:xfrm>
          <a:prstGeom prst="rect">
            <a:avLst/>
          </a:prstGeom>
          <a:noFill/>
          <a:ln/>
        </p:spPr>
        <p:txBody>
          <a:bodyPr wrap="square" lIns="0" tIns="0" rIns="0" bIns="0" rtlCol="0" anchor="t"/>
          <a:lstStyle/>
          <a:p>
            <a:pPr indent="0" marL="0">
              <a:buNone/>
            </a:pPr>
            <a:r>
              <a:rPr lang="en-US" sz="1600" dirty="0">
                <a:solidFill>
                  <a:schemeClr val="tx1"/>
                </a:solidFill>
              </a:rPr>
              <a:t>Nico manda la lista y la va palomeando:</a:t>
            </a:r>
            <a:endParaRPr lang="en-US" sz="1600" dirty="0"/>
          </a:p>
        </p:txBody>
      </p:sp>
      <p:sp>
        <p:nvSpPr>
          <p:cNvPr id="5" name="Falta 1"/>
          <p:cNvSpPr/>
          <p:nvPr/>
        </p:nvSpPr>
        <p:spPr>
          <a:xfrm>
            <a:off x="457200" y="1874520"/>
            <a:ext cx="4663440" cy="502920"/>
          </a:xfrm>
          <a:prstGeom prst="roundRect">
            <a:avLst>
              <a:gd name="adj" fmla="val 21818"/>
            </a:avLst>
          </a:prstGeom>
          <a:solidFill>
            <a:schemeClr val="bg2"/>
          </a:solidFill>
          <a:ln w="12700">
            <a:solidFill>
              <a:schemeClr val="bg2"/>
            </a:solidFill>
            <a:prstDash val="solid"/>
          </a:ln>
        </p:spPr>
      </p:sp>
      <p:pic>
        <p:nvPicPr>
          <p:cNvPr id="6" name="Image 0" descr="preencoded.png">    </p:cNvPr>
          <p:cNvPicPr>
            <a:picLocks noChangeAspect="1"/>
          </p:cNvPicPr>
          <p:nvPr/>
        </p:nvPicPr>
        <p:blipFill>
          <a:blip r:embed="rId1"/>
          <a:stretch>
            <a:fillRect/>
          </a:stretch>
        </p:blipFill>
        <p:spPr>
          <a:xfrm>
            <a:off x="621792" y="1984248"/>
            <a:ext cx="283464" cy="283464"/>
          </a:xfrm>
          <a:prstGeom prst="rect">
            <a:avLst/>
          </a:prstGeom>
        </p:spPr>
      </p:pic>
      <p:sp>
        <p:nvSpPr>
          <p:cNvPr id="7" name="Text 4"/>
          <p:cNvSpPr txBox="1"/>
          <p:nvPr/>
        </p:nvSpPr>
        <p:spPr>
          <a:xfrm>
            <a:off x="1051560" y="1874520"/>
            <a:ext cx="3931920" cy="502920"/>
          </a:xfrm>
          <a:prstGeom prst="rect">
            <a:avLst/>
          </a:prstGeom>
          <a:noFill/>
          <a:ln/>
        </p:spPr>
        <p:txBody>
          <a:bodyPr wrap="square" lIns="0" tIns="0" rIns="0" bIns="0" rtlCol="0" anchor="ctr"/>
          <a:lstStyle/>
          <a:p>
            <a:pPr indent="0" marL="0">
              <a:buNone/>
            </a:pPr>
            <a:r>
              <a:rPr lang="en-US" sz="1500" dirty="0">
                <a:solidFill>
                  <a:schemeClr val="tx1"/>
                </a:solidFill>
              </a:rPr>
              <a:t>Foto de salida con todo el equipo</a:t>
            </a:r>
            <a:endParaRPr lang="en-US" sz="1500" dirty="0"/>
          </a:p>
        </p:txBody>
      </p:sp>
      <p:sp>
        <p:nvSpPr>
          <p:cNvPr id="8" name="Falta 2"/>
          <p:cNvSpPr/>
          <p:nvPr/>
        </p:nvSpPr>
        <p:spPr>
          <a:xfrm>
            <a:off x="457200" y="2496312"/>
            <a:ext cx="4663440" cy="502920"/>
          </a:xfrm>
          <a:prstGeom prst="roundRect">
            <a:avLst>
              <a:gd name="adj" fmla="val 21818"/>
            </a:avLst>
          </a:prstGeom>
          <a:solidFill>
            <a:schemeClr val="bg2"/>
          </a:solidFill>
          <a:ln w="12700">
            <a:solidFill>
              <a:schemeClr val="bg2"/>
            </a:solidFill>
            <a:prstDash val="solid"/>
          </a:ln>
        </p:spPr>
      </p:sp>
      <p:pic>
        <p:nvPicPr>
          <p:cNvPr id="9" name="Image 1" descr="preencoded.png">    </p:cNvPr>
          <p:cNvPicPr>
            <a:picLocks noChangeAspect="1"/>
          </p:cNvPicPr>
          <p:nvPr/>
        </p:nvPicPr>
        <p:blipFill>
          <a:blip r:embed="rId2"/>
          <a:stretch>
            <a:fillRect/>
          </a:stretch>
        </p:blipFill>
        <p:spPr>
          <a:xfrm>
            <a:off x="621792" y="2606040"/>
            <a:ext cx="283464" cy="283464"/>
          </a:xfrm>
          <a:prstGeom prst="rect">
            <a:avLst/>
          </a:prstGeom>
        </p:spPr>
      </p:pic>
      <p:sp>
        <p:nvSpPr>
          <p:cNvPr id="10" name="Text 6"/>
          <p:cNvSpPr txBox="1"/>
          <p:nvPr/>
        </p:nvSpPr>
        <p:spPr>
          <a:xfrm>
            <a:off x="1051560" y="2496312"/>
            <a:ext cx="3931920" cy="502920"/>
          </a:xfrm>
          <a:prstGeom prst="rect">
            <a:avLst/>
          </a:prstGeom>
          <a:noFill/>
          <a:ln/>
        </p:spPr>
        <p:txBody>
          <a:bodyPr wrap="square" lIns="0" tIns="0" rIns="0" bIns="0" rtlCol="0" anchor="ctr"/>
          <a:lstStyle/>
          <a:p>
            <a:pPr indent="0" marL="0">
              <a:buNone/>
            </a:pPr>
            <a:r>
              <a:rPr lang="en-US" sz="1500" dirty="0">
                <a:solidFill>
                  <a:schemeClr val="tx1"/>
                </a:solidFill>
              </a:rPr>
              <a:t>Reporte de Ventas firmado</a:t>
            </a:r>
            <a:endParaRPr lang="en-US" sz="1500" dirty="0"/>
          </a:p>
        </p:txBody>
      </p:sp>
      <p:sp>
        <p:nvSpPr>
          <p:cNvPr id="11" name="Falta 3"/>
          <p:cNvSpPr/>
          <p:nvPr/>
        </p:nvSpPr>
        <p:spPr>
          <a:xfrm>
            <a:off x="457200" y="3118104"/>
            <a:ext cx="4663440" cy="502920"/>
          </a:xfrm>
          <a:prstGeom prst="roundRect">
            <a:avLst>
              <a:gd name="adj" fmla="val 21818"/>
            </a:avLst>
          </a:prstGeom>
          <a:solidFill>
            <a:schemeClr val="bg2"/>
          </a:solidFill>
          <a:ln w="12700">
            <a:solidFill>
              <a:schemeClr val="bg2"/>
            </a:solidFill>
            <a:prstDash val="solid"/>
          </a:ln>
        </p:spPr>
      </p:sp>
      <p:pic>
        <p:nvPicPr>
          <p:cNvPr id="12" name="Image 2" descr="preencoded.png">    </p:cNvPr>
          <p:cNvPicPr>
            <a:picLocks noChangeAspect="1"/>
          </p:cNvPicPr>
          <p:nvPr/>
        </p:nvPicPr>
        <p:blipFill>
          <a:blip r:embed="rId3"/>
          <a:stretch>
            <a:fillRect/>
          </a:stretch>
        </p:blipFill>
        <p:spPr>
          <a:xfrm>
            <a:off x="621792" y="3227832"/>
            <a:ext cx="283464" cy="283464"/>
          </a:xfrm>
          <a:prstGeom prst="rect">
            <a:avLst/>
          </a:prstGeom>
        </p:spPr>
      </p:pic>
      <p:sp>
        <p:nvSpPr>
          <p:cNvPr id="13" name="Text 8"/>
          <p:cNvSpPr txBox="1"/>
          <p:nvPr/>
        </p:nvSpPr>
        <p:spPr>
          <a:xfrm>
            <a:off x="1051560" y="3118104"/>
            <a:ext cx="3931920" cy="502920"/>
          </a:xfrm>
          <a:prstGeom prst="rect">
            <a:avLst/>
          </a:prstGeom>
          <a:noFill/>
          <a:ln/>
        </p:spPr>
        <p:txBody>
          <a:bodyPr wrap="square" lIns="0" tIns="0" rIns="0" bIns="0" rtlCol="0" anchor="ctr"/>
          <a:lstStyle/>
          <a:p>
            <a:pPr indent="0" marL="0">
              <a:buNone/>
            </a:pPr>
            <a:r>
              <a:rPr lang="en-US" sz="1500" dirty="0">
                <a:solidFill>
                  <a:schemeClr val="tx1"/>
                </a:solidFill>
              </a:rPr>
              <a:t>Cuestionario firmado</a:t>
            </a:r>
            <a:endParaRPr lang="en-US" sz="1500" dirty="0"/>
          </a:p>
        </p:txBody>
      </p:sp>
      <p:sp>
        <p:nvSpPr>
          <p:cNvPr id="14" name="Falta 4"/>
          <p:cNvSpPr/>
          <p:nvPr/>
        </p:nvSpPr>
        <p:spPr>
          <a:xfrm>
            <a:off x="457200" y="3739896"/>
            <a:ext cx="4663440" cy="502920"/>
          </a:xfrm>
          <a:prstGeom prst="roundRect">
            <a:avLst>
              <a:gd name="adj" fmla="val 21818"/>
            </a:avLst>
          </a:prstGeom>
          <a:solidFill>
            <a:schemeClr val="bg2"/>
          </a:solidFill>
          <a:ln w="12700">
            <a:solidFill>
              <a:schemeClr val="bg2"/>
            </a:solidFill>
            <a:prstDash val="solid"/>
          </a:ln>
        </p:spPr>
      </p:sp>
      <p:pic>
        <p:nvPicPr>
          <p:cNvPr id="15" name="Image 3" descr="preencoded.png">    </p:cNvPr>
          <p:cNvPicPr>
            <a:picLocks noChangeAspect="1"/>
          </p:cNvPicPr>
          <p:nvPr/>
        </p:nvPicPr>
        <p:blipFill>
          <a:blip r:embed="rId4"/>
          <a:stretch>
            <a:fillRect/>
          </a:stretch>
        </p:blipFill>
        <p:spPr>
          <a:xfrm>
            <a:off x="621792" y="3849624"/>
            <a:ext cx="283464" cy="283464"/>
          </a:xfrm>
          <a:prstGeom prst="rect">
            <a:avLst/>
          </a:prstGeom>
        </p:spPr>
      </p:pic>
      <p:sp>
        <p:nvSpPr>
          <p:cNvPr id="16" name="Text 10"/>
          <p:cNvSpPr txBox="1"/>
          <p:nvPr/>
        </p:nvSpPr>
        <p:spPr>
          <a:xfrm>
            <a:off x="1051560" y="3739896"/>
            <a:ext cx="3931920" cy="502920"/>
          </a:xfrm>
          <a:prstGeom prst="rect">
            <a:avLst/>
          </a:prstGeom>
          <a:noFill/>
          <a:ln/>
        </p:spPr>
        <p:txBody>
          <a:bodyPr wrap="square" lIns="0" tIns="0" rIns="0" bIns="0" rtlCol="0" anchor="ctr"/>
          <a:lstStyle/>
          <a:p>
            <a:pPr indent="0" marL="0">
              <a:buNone/>
            </a:pPr>
            <a:r>
              <a:rPr lang="en-US" sz="1500" dirty="0">
                <a:solidFill>
                  <a:schemeClr val="tx1"/>
                </a:solidFill>
              </a:rPr>
              <a:t>Efectividad de Ventas</a:t>
            </a:r>
            <a:endParaRPr lang="en-US" sz="1500" dirty="0"/>
          </a:p>
        </p:txBody>
      </p:sp>
      <p:sp>
        <p:nvSpPr>
          <p:cNvPr id="17" name="Chat cierre teléfono"/>
          <p:cNvSpPr/>
          <p:nvPr/>
        </p:nvSpPr>
        <p:spPr>
          <a:xfrm>
            <a:off x="5852160" y="1188720"/>
            <a:ext cx="2651760" cy="3520440"/>
          </a:xfrm>
          <a:prstGeom prst="roundRect">
            <a:avLst>
              <a:gd name="adj" fmla="val 7586"/>
            </a:avLst>
          </a:prstGeom>
          <a:solidFill>
            <a:srgbClr val="1C1C1E"/>
          </a:solidFill>
          <a:ln w="12700">
            <a:solidFill>
              <a:srgbClr val="1C1C1E"/>
            </a:solidFill>
            <a:prstDash val="solid"/>
          </a:ln>
          <a:effectLst>
            <a:outerShdw sx="100000" sy="100000" kx="0" ky="0" algn="bl" rotWithShape="0" blurRad="127000" dist="38100" dir="5400000">
              <a:srgbClr val="000000">
                <a:alpha val="25000"/>
              </a:srgbClr>
            </a:outerShdw>
          </a:effectLst>
        </p:spPr>
      </p:sp>
      <p:sp>
        <p:nvSpPr>
          <p:cNvPr id="18" name="Chat cierre pantalla"/>
          <p:cNvSpPr/>
          <p:nvPr/>
        </p:nvSpPr>
        <p:spPr>
          <a:xfrm>
            <a:off x="5934456" y="1298448"/>
            <a:ext cx="2487168" cy="3300984"/>
          </a:xfrm>
          <a:prstGeom prst="rect">
            <a:avLst/>
          </a:prstGeom>
          <a:solidFill>
            <a:srgbClr val="ECE5DD"/>
          </a:solidFill>
          <a:ln w="12700">
            <a:solidFill>
              <a:srgbClr val="ECE5DD"/>
            </a:solidFill>
            <a:prstDash val="solid"/>
          </a:ln>
        </p:spPr>
      </p:sp>
      <p:sp>
        <p:nvSpPr>
          <p:cNvPr id="19" name="Chat cierre encabezado"/>
          <p:cNvSpPr/>
          <p:nvPr/>
        </p:nvSpPr>
        <p:spPr>
          <a:xfrm>
            <a:off x="5934456" y="1298448"/>
            <a:ext cx="2487168" cy="384048"/>
          </a:xfrm>
          <a:prstGeom prst="rect">
            <a:avLst/>
          </a:prstGeom>
          <a:solidFill>
            <a:srgbClr val="075E54"/>
          </a:solidFill>
          <a:ln w="12700">
            <a:solidFill>
              <a:srgbClr val="075E54"/>
            </a:solidFill>
            <a:prstDash val="solid"/>
          </a:ln>
        </p:spPr>
      </p:sp>
      <p:sp>
        <p:nvSpPr>
          <p:cNvPr id="20" name="Text 14"/>
          <p:cNvSpPr/>
          <p:nvPr/>
        </p:nvSpPr>
        <p:spPr>
          <a:xfrm>
            <a:off x="6007608" y="1362456"/>
            <a:ext cx="256032" cy="256032"/>
          </a:xfrm>
          <a:prstGeom prst="ellipse">
            <a:avLst/>
          </a:prstGeom>
          <a:solidFill>
            <a:srgbClr val="DCF8C6"/>
          </a:solidFill>
          <a:ln>
            <a:solidFill>
              <a:srgbClr val="DCF8C6"/>
            </a:solidFill>
          </a:ln>
        </p:spPr>
        <p:txBody>
          <a:bodyPr wrap="square" lIns="0" tIns="0" rIns="0" bIns="0" rtlCol="0" anchor="ctr"/>
          <a:lstStyle/>
          <a:p>
            <a:pPr algn="ctr" indent="0" marL="0">
              <a:buNone/>
            </a:pPr>
            <a:r>
              <a:rPr lang="en-US" sz="1100" b="1" dirty="0">
                <a:solidFill>
                  <a:srgbClr val="075E54"/>
                </a:solidFill>
              </a:rPr>
              <a:t>N</a:t>
            </a:r>
            <a:endParaRPr lang="en-US" sz="1100" dirty="0"/>
          </a:p>
        </p:txBody>
      </p:sp>
      <p:sp>
        <p:nvSpPr>
          <p:cNvPr id="21" name="Text 15"/>
          <p:cNvSpPr txBox="1"/>
          <p:nvPr/>
        </p:nvSpPr>
        <p:spPr>
          <a:xfrm>
            <a:off x="6336792" y="1389888"/>
            <a:ext cx="2029968" cy="219456"/>
          </a:xfrm>
          <a:prstGeom prst="rect">
            <a:avLst/>
          </a:prstGeom>
          <a:noFill/>
          <a:ln/>
        </p:spPr>
        <p:txBody>
          <a:bodyPr wrap="square" lIns="0" tIns="0" rIns="0" bIns="0" rtlCol="0" anchor="ctr"/>
          <a:lstStyle/>
          <a:p>
            <a:pPr indent="0" marL="0">
              <a:buNone/>
            </a:pPr>
            <a:r>
              <a:rPr lang="en-US" sz="1200" b="1" dirty="0">
                <a:solidFill>
                  <a:srgbClr val="FFFFFF"/>
                </a:solidFill>
              </a:rPr>
              <a:t>Nico</a:t>
            </a:r>
            <a:endParaRPr lang="en-US" sz="1200" dirty="0"/>
          </a:p>
        </p:txBody>
      </p:sp>
      <p:sp>
        <p:nvSpPr>
          <p:cNvPr id="22" name="Text 16"/>
          <p:cNvSpPr/>
          <p:nvPr/>
        </p:nvSpPr>
        <p:spPr>
          <a:xfrm>
            <a:off x="6007608" y="1773936"/>
            <a:ext cx="2089221" cy="1239266"/>
          </a:xfrm>
          <a:prstGeom prst="roundRect">
            <a:avLst>
              <a:gd name="adj" fmla="val 4427"/>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Ya casi es hora de cerrar, Luis. Para cerrar el día me falta:</a:t>
            </a:r>
            <a:endParaRPr lang="en-US" sz="1000" dirty="0"/>
          </a:p>
          <a:p>
            <a:pPr indent="0" marL="0">
              <a:buNone/>
            </a:pPr>
            <a:r>
              <a:rPr lang="en-US" sz="1000" dirty="0">
                <a:solidFill>
                  <a:srgbClr val="1C1C1E"/>
                </a:solidFill>
                <a:latin typeface="Calibri" pitchFamily="34" charset="0"/>
                <a:ea typeface="Calibri" pitchFamily="34" charset="-122"/>
                <a:cs typeface="Calibri" pitchFamily="34" charset="-120"/>
              </a:rPr>
              <a:t>· Foto de salida</a:t>
            </a:r>
            <a:endParaRPr lang="en-US" sz="1000" dirty="0"/>
          </a:p>
          <a:p>
            <a:pPr indent="0" marL="0">
              <a:buNone/>
            </a:pPr>
            <a:r>
              <a:rPr lang="en-US" sz="1000" dirty="0">
                <a:solidFill>
                  <a:srgbClr val="1C1C1E"/>
                </a:solidFill>
                <a:latin typeface="Calibri" pitchFamily="34" charset="0"/>
                <a:ea typeface="Calibri" pitchFamily="34" charset="-122"/>
                <a:cs typeface="Calibri" pitchFamily="34" charset="-120"/>
              </a:rPr>
              <a:t>· Reporte de Ventas firmado</a:t>
            </a:r>
            <a:endParaRPr lang="en-US" sz="1000" dirty="0"/>
          </a:p>
          <a:p>
            <a:pPr indent="0" marL="0">
              <a:buNone/>
            </a:pPr>
            <a:r>
              <a:rPr lang="en-US" sz="1000" dirty="0">
                <a:solidFill>
                  <a:srgbClr val="1C1C1E"/>
                </a:solidFill>
                <a:latin typeface="Calibri" pitchFamily="34" charset="0"/>
                <a:ea typeface="Calibri" pitchFamily="34" charset="-122"/>
                <a:cs typeface="Calibri" pitchFamily="34" charset="-120"/>
              </a:rPr>
              <a:t>· Cuestionario firmado</a:t>
            </a:r>
            <a:endParaRPr lang="en-US" sz="1000" dirty="0"/>
          </a:p>
          <a:p>
            <a:pPr indent="0" marL="0">
              <a:buNone/>
            </a:pPr>
            <a:r>
              <a:rPr lang="en-US" sz="1000" dirty="0">
                <a:solidFill>
                  <a:srgbClr val="1C1C1E"/>
                </a:solidFill>
                <a:latin typeface="Calibri" pitchFamily="34" charset="0"/>
                <a:ea typeface="Calibri" pitchFamily="34" charset="-122"/>
                <a:cs typeface="Calibri" pitchFamily="34" charset="-120"/>
              </a:rPr>
              <a:t>· Efectividad de Ventas</a:t>
            </a:r>
            <a:endParaRPr lang="en-US" sz="1000" dirty="0"/>
          </a:p>
        </p:txBody>
      </p:sp>
      <p:sp>
        <p:nvSpPr>
          <p:cNvPr id="23" name="Shape 17"/>
          <p:cNvSpPr/>
          <p:nvPr/>
        </p:nvSpPr>
        <p:spPr>
          <a:xfrm>
            <a:off x="7408322" y="3086354"/>
            <a:ext cx="940150" cy="1326538"/>
          </a:xfrm>
          <a:prstGeom prst="roundRect">
            <a:avLst>
              <a:gd name="adj" fmla="val 5836"/>
            </a:avLst>
          </a:prstGeom>
          <a:solidFill>
            <a:srgbClr val="DCF8C6"/>
          </a:solidFill>
          <a:ln w="12700">
            <a:solidFill>
              <a:srgbClr val="DCF8C6"/>
            </a:solidFill>
            <a:prstDash val="solid"/>
          </a:ln>
        </p:spPr>
      </p:sp>
      <p:pic>
        <p:nvPicPr>
          <p:cNvPr id="24" name="Chat cierre foto" descr="/private/tmp/claude-501/-Users-christianmejia-Library-CloudStorage-GoogleDrive-christian-peltiermkt-com-Shared-drives-Peltier-Proyectos-Claude-Projects-Telcel-Navidad-2026/86497764-6629-42c2-8bea-17da2c0355e6/scratchpad/deck/img/f003_lleno.png">    </p:cNvPr>
          <p:cNvPicPr>
            <a:picLocks noChangeAspect="1"/>
          </p:cNvPicPr>
          <p:nvPr/>
        </p:nvPicPr>
        <p:blipFill>
          <a:blip r:embed="rId5"/>
          <a:stretch>
            <a:fillRect/>
          </a:stretch>
        </p:blipFill>
        <p:spPr>
          <a:xfrm>
            <a:off x="7454042" y="3132074"/>
            <a:ext cx="848710" cy="1235098"/>
          </a:xfrm>
          <a:prstGeom prst="rect">
            <a:avLst/>
          </a:prstGeom>
        </p:spPr>
      </p:pic>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EL SUPERVISOR · PASO 6</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Nico lee la hoja y confirma</a:t>
            </a:r>
            <a:endParaRPr lang="en-US" sz="2800" dirty="0"/>
          </a:p>
        </p:txBody>
      </p:sp>
      <p:sp>
        <p:nvSpPr>
          <p:cNvPr id="4" name="Chat lectura teléfono"/>
          <p:cNvSpPr/>
          <p:nvPr/>
        </p:nvSpPr>
        <p:spPr>
          <a:xfrm>
            <a:off x="457200" y="1188720"/>
            <a:ext cx="2651760" cy="3520440"/>
          </a:xfrm>
          <a:prstGeom prst="roundRect">
            <a:avLst>
              <a:gd name="adj" fmla="val 7586"/>
            </a:avLst>
          </a:prstGeom>
          <a:solidFill>
            <a:srgbClr val="1C1C1E"/>
          </a:solidFill>
          <a:ln w="12700">
            <a:solidFill>
              <a:srgbClr val="1C1C1E"/>
            </a:solidFill>
            <a:prstDash val="solid"/>
          </a:ln>
          <a:effectLst>
            <a:outerShdw sx="100000" sy="100000" kx="0" ky="0" algn="bl" rotWithShape="0" blurRad="127000" dist="38100" dir="5400000">
              <a:srgbClr val="000000">
                <a:alpha val="25000"/>
              </a:srgbClr>
            </a:outerShdw>
          </a:effectLst>
        </p:spPr>
      </p:sp>
      <p:sp>
        <p:nvSpPr>
          <p:cNvPr id="5" name="Chat lectura pantalla"/>
          <p:cNvSpPr/>
          <p:nvPr/>
        </p:nvSpPr>
        <p:spPr>
          <a:xfrm>
            <a:off x="539496" y="1298448"/>
            <a:ext cx="2487168" cy="3300984"/>
          </a:xfrm>
          <a:prstGeom prst="rect">
            <a:avLst/>
          </a:prstGeom>
          <a:solidFill>
            <a:srgbClr val="ECE5DD"/>
          </a:solidFill>
          <a:ln w="12700">
            <a:solidFill>
              <a:srgbClr val="ECE5DD"/>
            </a:solidFill>
            <a:prstDash val="solid"/>
          </a:ln>
        </p:spPr>
      </p:sp>
      <p:sp>
        <p:nvSpPr>
          <p:cNvPr id="6" name="Chat lectura encabezado"/>
          <p:cNvSpPr/>
          <p:nvPr/>
        </p:nvSpPr>
        <p:spPr>
          <a:xfrm>
            <a:off x="539496" y="1298448"/>
            <a:ext cx="2487168" cy="384048"/>
          </a:xfrm>
          <a:prstGeom prst="rect">
            <a:avLst/>
          </a:prstGeom>
          <a:solidFill>
            <a:srgbClr val="075E54"/>
          </a:solidFill>
          <a:ln w="12700">
            <a:solidFill>
              <a:srgbClr val="075E54"/>
            </a:solidFill>
            <a:prstDash val="solid"/>
          </a:ln>
        </p:spPr>
      </p:sp>
      <p:sp>
        <p:nvSpPr>
          <p:cNvPr id="7" name="Text 5"/>
          <p:cNvSpPr/>
          <p:nvPr/>
        </p:nvSpPr>
        <p:spPr>
          <a:xfrm>
            <a:off x="612648" y="1362456"/>
            <a:ext cx="256032" cy="256032"/>
          </a:xfrm>
          <a:prstGeom prst="ellipse">
            <a:avLst/>
          </a:prstGeom>
          <a:solidFill>
            <a:srgbClr val="DCF8C6"/>
          </a:solidFill>
          <a:ln>
            <a:solidFill>
              <a:srgbClr val="DCF8C6"/>
            </a:solidFill>
          </a:ln>
        </p:spPr>
        <p:txBody>
          <a:bodyPr wrap="square" lIns="0" tIns="0" rIns="0" bIns="0" rtlCol="0" anchor="ctr"/>
          <a:lstStyle/>
          <a:p>
            <a:pPr algn="ctr" indent="0" marL="0">
              <a:buNone/>
            </a:pPr>
            <a:r>
              <a:rPr lang="en-US" sz="1100" b="1" dirty="0">
                <a:solidFill>
                  <a:srgbClr val="075E54"/>
                </a:solidFill>
              </a:rPr>
              <a:t>N</a:t>
            </a:r>
            <a:endParaRPr lang="en-US" sz="1100" dirty="0"/>
          </a:p>
        </p:txBody>
      </p:sp>
      <p:sp>
        <p:nvSpPr>
          <p:cNvPr id="8" name="Text 6"/>
          <p:cNvSpPr txBox="1"/>
          <p:nvPr/>
        </p:nvSpPr>
        <p:spPr>
          <a:xfrm>
            <a:off x="941832" y="1389888"/>
            <a:ext cx="2029968" cy="219456"/>
          </a:xfrm>
          <a:prstGeom prst="rect">
            <a:avLst/>
          </a:prstGeom>
          <a:noFill/>
          <a:ln/>
        </p:spPr>
        <p:txBody>
          <a:bodyPr wrap="square" lIns="0" tIns="0" rIns="0" bIns="0" rtlCol="0" anchor="ctr"/>
          <a:lstStyle/>
          <a:p>
            <a:pPr indent="0" marL="0">
              <a:buNone/>
            </a:pPr>
            <a:r>
              <a:rPr lang="en-US" sz="1200" b="1" dirty="0">
                <a:solidFill>
                  <a:srgbClr val="FFFFFF"/>
                </a:solidFill>
              </a:rPr>
              <a:t>Nico</a:t>
            </a:r>
            <a:endParaRPr lang="en-US" sz="1200" dirty="0"/>
          </a:p>
        </p:txBody>
      </p:sp>
      <p:sp>
        <p:nvSpPr>
          <p:cNvPr id="9" name="Text 7"/>
          <p:cNvSpPr/>
          <p:nvPr/>
        </p:nvSpPr>
        <p:spPr>
          <a:xfrm>
            <a:off x="612648" y="1773936"/>
            <a:ext cx="2089221" cy="1080516"/>
          </a:xfrm>
          <a:prstGeom prst="roundRect">
            <a:avLst>
              <a:gd name="adj" fmla="val 5078"/>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Leí tu Reporte de Ventas. Ojo con 2 cosas:</a:t>
            </a:r>
            <a:endParaRPr lang="en-US" sz="1000" dirty="0"/>
          </a:p>
          <a:p>
            <a:pPr indent="0" marL="0">
              <a:buNone/>
            </a:pPr>
            <a:r>
              <a:rPr lang="en-US" sz="1000" dirty="0">
                <a:solidFill>
                  <a:srgbClr val="1C1C1E"/>
                </a:solidFill>
                <a:latin typeface="Calibri" pitchFamily="34" charset="0"/>
                <a:ea typeface="Calibri" pitchFamily="34" charset="-122"/>
                <a:cs typeface="Calibri" pitchFamily="34" charset="-120"/>
              </a:rPr>
              <a:t>· La fecha dice 2 dic y hoy es 3</a:t>
            </a:r>
            <a:endParaRPr lang="en-US" sz="1000" dirty="0"/>
          </a:p>
          <a:p>
            <a:pPr indent="0" marL="0">
              <a:buNone/>
            </a:pPr>
            <a:r>
              <a:rPr lang="en-US" sz="1000" dirty="0">
                <a:solidFill>
                  <a:srgbClr val="1C1C1E"/>
                </a:solidFill>
                <a:latin typeface="Calibri" pitchFamily="34" charset="0"/>
                <a:ea typeface="Calibri" pitchFamily="34" charset="-122"/>
                <a:cs typeface="Calibri" pitchFamily="34" charset="-120"/>
              </a:rPr>
              <a:t>· Dice 9 líneas y en Efectividad hay 7 ventas</a:t>
            </a:r>
            <a:endParaRPr lang="en-US" sz="1000" dirty="0"/>
          </a:p>
        </p:txBody>
      </p:sp>
      <p:sp>
        <p:nvSpPr>
          <p:cNvPr id="10" name="Text 8"/>
          <p:cNvSpPr/>
          <p:nvPr/>
        </p:nvSpPr>
        <p:spPr>
          <a:xfrm>
            <a:off x="864291" y="2927604"/>
            <a:ext cx="2089221" cy="445516"/>
          </a:xfrm>
          <a:prstGeom prst="roundRect">
            <a:avLst>
              <a:gd name="adj" fmla="val 12315"/>
            </a:avLst>
          </a:prstGeom>
          <a:solidFill>
            <a:srgbClr val="DCF8C6"/>
          </a:solidFill>
          <a:ln>
            <a:solidFill>
              <a:srgbClr val="DCF8C6"/>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Son 7. Ya corregí la hoja, va foto</a:t>
            </a:r>
            <a:endParaRPr lang="en-US" sz="1000" dirty="0"/>
          </a:p>
        </p:txBody>
      </p:sp>
      <p:sp>
        <p:nvSpPr>
          <p:cNvPr id="11" name="Shape 9"/>
          <p:cNvSpPr/>
          <p:nvPr/>
        </p:nvSpPr>
        <p:spPr>
          <a:xfrm>
            <a:off x="1177674" y="3446272"/>
            <a:ext cx="1775838" cy="242847"/>
          </a:xfrm>
          <a:prstGeom prst="roundRect">
            <a:avLst>
              <a:gd name="adj" fmla="val 22592"/>
            </a:avLst>
          </a:prstGeom>
          <a:solidFill>
            <a:srgbClr val="DCF8C6"/>
          </a:solidFill>
          <a:ln w="12700">
            <a:solidFill>
              <a:srgbClr val="DCF8C6"/>
            </a:solidFill>
            <a:prstDash val="solid"/>
          </a:ln>
        </p:spPr>
      </p:sp>
      <p:pic>
        <p:nvPicPr>
          <p:cNvPr id="12" name="Chat lectura foto" descr="/private/tmp/claude-501/-Users-christianmejia-Library-CloudStorage-GoogleDrive-christian-peltiermkt-com-Shared-drives-Peltier-Proyectos-Claude-Projects-Telcel-Navidad-2026/86497764-6629-42c2-8bea-17da2c0355e6/scratchpad/deck/img/recorte_fecha.png">    </p:cNvPr>
          <p:cNvPicPr>
            <a:picLocks noChangeAspect="1"/>
          </p:cNvPicPr>
          <p:nvPr/>
        </p:nvPicPr>
        <p:blipFill>
          <a:blip r:embed="rId1"/>
          <a:stretch>
            <a:fillRect/>
          </a:stretch>
        </p:blipFill>
        <p:spPr>
          <a:xfrm>
            <a:off x="1223394" y="3491992"/>
            <a:ext cx="1684398" cy="151407"/>
          </a:xfrm>
          <a:prstGeom prst="rect">
            <a:avLst/>
          </a:prstGeom>
        </p:spPr>
      </p:pic>
      <p:sp>
        <p:nvSpPr>
          <p:cNvPr id="13" name="Text 10"/>
          <p:cNvSpPr/>
          <p:nvPr/>
        </p:nvSpPr>
        <p:spPr>
          <a:xfrm>
            <a:off x="612648" y="3762271"/>
            <a:ext cx="2089221" cy="445516"/>
          </a:xfrm>
          <a:prstGeom prst="roundRect">
            <a:avLst>
              <a:gd name="adj" fmla="val 12315"/>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Listo, ya cuadra todo. Día cerrado. Gracias, Luis.</a:t>
            </a:r>
            <a:endParaRPr lang="en-US" sz="1000" dirty="0"/>
          </a:p>
        </p:txBody>
      </p:sp>
      <p:sp>
        <p:nvSpPr>
          <p:cNvPr id="14" name="Text 11"/>
          <p:cNvSpPr txBox="1"/>
          <p:nvPr/>
        </p:nvSpPr>
        <p:spPr>
          <a:xfrm>
            <a:off x="3566160" y="1371600"/>
            <a:ext cx="5120640" cy="914400"/>
          </a:xfrm>
          <a:prstGeom prst="rect">
            <a:avLst/>
          </a:prstGeom>
          <a:noFill/>
          <a:ln/>
        </p:spPr>
        <p:txBody>
          <a:bodyPr wrap="square" lIns="0" tIns="0" rIns="0" bIns="0" rtlCol="0" anchor="t"/>
          <a:lstStyle/>
          <a:p>
            <a:pPr indent="0" marL="0">
              <a:buNone/>
            </a:pPr>
            <a:r>
              <a:rPr lang="en-US" sz="2200" b="1" dirty="0">
                <a:solidFill>
                  <a:schemeClr val="tx1"/>
                </a:solidFill>
              </a:rPr>
              <a:t>Si algo está mal, se arregla hoy, con la gente todavía en el stand.</a:t>
            </a:r>
            <a:endParaRPr lang="en-US" sz="2200" dirty="0"/>
          </a:p>
        </p:txBody>
      </p:sp>
      <p:sp>
        <p:nvSpPr>
          <p:cNvPr id="15" name="Antes"/>
          <p:cNvSpPr/>
          <p:nvPr/>
        </p:nvSpPr>
        <p:spPr>
          <a:xfrm>
            <a:off x="3566160" y="2560320"/>
            <a:ext cx="2423160" cy="1965960"/>
          </a:xfrm>
          <a:prstGeom prst="roundRect">
            <a:avLst>
              <a:gd name="adj" fmla="val 5581"/>
            </a:avLst>
          </a:prstGeom>
          <a:solidFill>
            <a:schemeClr val="bg2"/>
          </a:solidFill>
          <a:ln w="12700">
            <a:solidFill>
              <a:schemeClr val="bg2"/>
            </a:solidFill>
            <a:prstDash val="solid"/>
          </a:ln>
        </p:spPr>
      </p:sp>
      <p:sp>
        <p:nvSpPr>
          <p:cNvPr id="16" name="Text 13"/>
          <p:cNvSpPr txBox="1"/>
          <p:nvPr/>
        </p:nvSpPr>
        <p:spPr>
          <a:xfrm>
            <a:off x="3749040" y="2697480"/>
            <a:ext cx="2103120" cy="274320"/>
          </a:xfrm>
          <a:prstGeom prst="rect">
            <a:avLst/>
          </a:prstGeom>
          <a:noFill/>
          <a:ln/>
        </p:spPr>
        <p:txBody>
          <a:bodyPr wrap="square" lIns="0" tIns="0" rIns="0" bIns="0" rtlCol="0" anchor="t"/>
          <a:lstStyle/>
          <a:p>
            <a:pPr indent="0" marL="0">
              <a:buNone/>
            </a:pPr>
            <a:r>
              <a:rPr lang="en-US" sz="1200" b="1" spc="200" kern="0" dirty="0">
                <a:solidFill>
                  <a:schemeClr val="accent5"/>
                </a:solidFill>
              </a:rPr>
              <a:t>ANTES</a:t>
            </a:r>
            <a:endParaRPr lang="en-US" sz="1200" dirty="0"/>
          </a:p>
        </p:txBody>
      </p:sp>
      <p:sp>
        <p:nvSpPr>
          <p:cNvPr id="17" name="Text 14"/>
          <p:cNvSpPr txBox="1"/>
          <p:nvPr/>
        </p:nvSpPr>
        <p:spPr>
          <a:xfrm>
            <a:off x="3749040" y="2971800"/>
            <a:ext cx="2103120" cy="685800"/>
          </a:xfrm>
          <a:prstGeom prst="rect">
            <a:avLst/>
          </a:prstGeom>
          <a:noFill/>
          <a:ln/>
        </p:spPr>
        <p:txBody>
          <a:bodyPr wrap="square" lIns="0" tIns="0" rIns="0" bIns="0" rtlCol="0" anchor="t"/>
          <a:lstStyle/>
          <a:p>
            <a:pPr indent="0" marL="0">
              <a:buNone/>
            </a:pPr>
            <a:r>
              <a:rPr lang="en-US" sz="3600" b="1" dirty="0">
                <a:solidFill>
                  <a:schemeClr val="accent4"/>
                </a:solidFill>
                <a:latin typeface="Arial" pitchFamily="34" charset="0"/>
                <a:ea typeface="Arial" pitchFamily="34" charset="-122"/>
                <a:cs typeface="Arial" pitchFamily="34" charset="-120"/>
              </a:rPr>
              <a:t>30 días</a:t>
            </a:r>
            <a:endParaRPr lang="en-US" sz="3600" dirty="0"/>
          </a:p>
        </p:txBody>
      </p:sp>
      <p:sp>
        <p:nvSpPr>
          <p:cNvPr id="18" name="Text 15"/>
          <p:cNvSpPr txBox="1"/>
          <p:nvPr/>
        </p:nvSpPr>
        <p:spPr>
          <a:xfrm>
            <a:off x="3749040" y="3703320"/>
            <a:ext cx="2103120" cy="640080"/>
          </a:xfrm>
          <a:prstGeom prst="rect">
            <a:avLst/>
          </a:prstGeom>
          <a:noFill/>
          <a:ln/>
        </p:spPr>
        <p:txBody>
          <a:bodyPr wrap="square" lIns="0" tIns="0" rIns="0" bIns="0" rtlCol="0" anchor="t"/>
          <a:lstStyle/>
          <a:p>
            <a:pPr indent="0" marL="0">
              <a:buNone/>
            </a:pPr>
            <a:r>
              <a:rPr lang="en-US" sz="1300" dirty="0">
                <a:solidFill>
                  <a:schemeClr val="tx1"/>
                </a:solidFill>
              </a:rPr>
              <a:t>para enterarse del error</a:t>
            </a:r>
            <a:endParaRPr lang="en-US" sz="1300" dirty="0"/>
          </a:p>
        </p:txBody>
      </p:sp>
      <p:sp>
        <p:nvSpPr>
          <p:cNvPr id="19" name="Ahora"/>
          <p:cNvSpPr/>
          <p:nvPr/>
        </p:nvSpPr>
        <p:spPr>
          <a:xfrm>
            <a:off x="6263640" y="2560320"/>
            <a:ext cx="2423160" cy="1965960"/>
          </a:xfrm>
          <a:prstGeom prst="roundRect">
            <a:avLst>
              <a:gd name="adj" fmla="val 5581"/>
            </a:avLst>
          </a:prstGeom>
          <a:solidFill>
            <a:schemeClr val="tx2"/>
          </a:solidFill>
          <a:ln w="12700">
            <a:solidFill>
              <a:schemeClr val="tx2"/>
            </a:solidFill>
            <a:prstDash val="solid"/>
          </a:ln>
        </p:spPr>
      </p:sp>
      <p:sp>
        <p:nvSpPr>
          <p:cNvPr id="20" name="Text 17"/>
          <p:cNvSpPr txBox="1"/>
          <p:nvPr/>
        </p:nvSpPr>
        <p:spPr>
          <a:xfrm>
            <a:off x="6446520" y="2697480"/>
            <a:ext cx="2103120" cy="274320"/>
          </a:xfrm>
          <a:prstGeom prst="rect">
            <a:avLst/>
          </a:prstGeom>
          <a:noFill/>
          <a:ln/>
        </p:spPr>
        <p:txBody>
          <a:bodyPr wrap="square" lIns="0" tIns="0" rIns="0" bIns="0" rtlCol="0" anchor="t"/>
          <a:lstStyle/>
          <a:p>
            <a:pPr indent="0" marL="0">
              <a:buNone/>
            </a:pPr>
            <a:r>
              <a:rPr lang="en-US" sz="1200" b="1" spc="200" kern="0" dirty="0">
                <a:solidFill>
                  <a:schemeClr val="accent2"/>
                </a:solidFill>
              </a:rPr>
              <a:t>AHORA</a:t>
            </a:r>
            <a:endParaRPr lang="en-US" sz="1200" dirty="0"/>
          </a:p>
        </p:txBody>
      </p:sp>
      <p:sp>
        <p:nvSpPr>
          <p:cNvPr id="21" name="Text 18"/>
          <p:cNvSpPr txBox="1"/>
          <p:nvPr/>
        </p:nvSpPr>
        <p:spPr>
          <a:xfrm>
            <a:off x="6446520" y="2971800"/>
            <a:ext cx="2103120" cy="685800"/>
          </a:xfrm>
          <a:prstGeom prst="rect">
            <a:avLst/>
          </a:prstGeom>
          <a:noFill/>
          <a:ln/>
        </p:spPr>
        <p:txBody>
          <a:bodyPr wrap="square" lIns="0" tIns="0" rIns="0" bIns="0" rtlCol="0" anchor="t"/>
          <a:lstStyle/>
          <a:p>
            <a:pPr indent="0" marL="0">
              <a:buNone/>
            </a:pPr>
            <a:r>
              <a:rPr lang="en-US" sz="3200" b="1" dirty="0">
                <a:solidFill>
                  <a:schemeClr val="accent3"/>
                </a:solidFill>
                <a:latin typeface="Arial" pitchFamily="34" charset="0"/>
                <a:ea typeface="Arial" pitchFamily="34" charset="-122"/>
                <a:cs typeface="Arial" pitchFamily="34" charset="-120"/>
              </a:rPr>
              <a:t>Mismo día</a:t>
            </a:r>
            <a:endParaRPr lang="en-US" sz="3200" dirty="0"/>
          </a:p>
        </p:txBody>
      </p:sp>
      <p:sp>
        <p:nvSpPr>
          <p:cNvPr id="22" name="Text 19"/>
          <p:cNvSpPr txBox="1"/>
          <p:nvPr/>
        </p:nvSpPr>
        <p:spPr>
          <a:xfrm>
            <a:off x="6446520" y="3703320"/>
            <a:ext cx="2103120" cy="640080"/>
          </a:xfrm>
          <a:prstGeom prst="rect">
            <a:avLst/>
          </a:prstGeom>
          <a:noFill/>
          <a:ln/>
        </p:spPr>
        <p:txBody>
          <a:bodyPr wrap="square" lIns="0" tIns="0" rIns="0" bIns="0" rtlCol="0" anchor="t"/>
          <a:lstStyle/>
          <a:p>
            <a:pPr indent="0" marL="0">
              <a:buNone/>
            </a:pPr>
            <a:r>
              <a:rPr lang="en-US" sz="1300" dirty="0">
                <a:solidFill>
                  <a:schemeClr val="bg1"/>
                </a:solidFill>
              </a:rPr>
              <a:t>y con la gente en el stand</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LA REVISIÓN</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La IA pasa cada hoja a digital</a:t>
            </a:r>
            <a:endParaRPr lang="en-US" sz="2800" dirty="0"/>
          </a:p>
        </p:txBody>
      </p:sp>
      <p:sp>
        <p:nvSpPr>
          <p:cNvPr id="4" name="Hoja llenada a mano marco"/>
          <p:cNvSpPr/>
          <p:nvPr/>
        </p:nvSpPr>
        <p:spPr>
          <a:xfrm>
            <a:off x="425463" y="1243584"/>
            <a:ext cx="2303754" cy="3319272"/>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5" name="Hoja llenada a mano" descr="/private/tmp/claude-501/-Users-christianmejia-Library-CloudStorage-GoogleDrive-christian-peltiermkt-com-Shared-drives-Peltier-Proyectos-Claude-Projects-Telcel-Navidad-2026/86497764-6629-42c2-8bea-17da2c0355e6/scratchpad/deck/img/f003_lleno.png">    </p:cNvPr>
          <p:cNvPicPr>
            <a:picLocks noChangeAspect="1"/>
          </p:cNvPicPr>
          <p:nvPr/>
        </p:nvPicPr>
        <p:blipFill>
          <a:blip r:embed="rId1"/>
          <a:stretch>
            <a:fillRect/>
          </a:stretch>
        </p:blipFill>
        <p:spPr>
          <a:xfrm>
            <a:off x="462039" y="1280160"/>
            <a:ext cx="2230602" cy="3246120"/>
          </a:xfrm>
          <a:prstGeom prst="rect">
            <a:avLst/>
          </a:prstGeom>
        </p:spPr>
      </p:pic>
      <p:sp>
        <p:nvSpPr>
          <p:cNvPr id="6" name="Flecha a digital"/>
          <p:cNvSpPr/>
          <p:nvPr/>
        </p:nvSpPr>
        <p:spPr>
          <a:xfrm>
            <a:off x="2834640" y="2697480"/>
            <a:ext cx="411480" cy="347472"/>
          </a:xfrm>
          <a:prstGeom prst="rightArrow">
            <a:avLst/>
          </a:prstGeom>
          <a:solidFill>
            <a:schemeClr val="accent1"/>
          </a:solidFill>
          <a:ln w="12700">
            <a:solidFill>
              <a:schemeClr val="accent1"/>
            </a:solidFill>
            <a:prstDash val="solid"/>
          </a:ln>
        </p:spPr>
      </p:sp>
      <p:graphicFrame>
        <p:nvGraphicFramePr>
          <p:cNvPr id="13" name="Hoja en digital"/>
          <p:cNvGraphicFramePr>
            <a:graphicFrameLocks noGrp="1"/>
          </p:cNvGraphicFramePr>
          <p:nvPr>
            <p:extLst>
              <p:ext uri="{D42A27DB-BD31-4B8C-83A1-F6EECF244321}">
                <p14:modId xmlns:p14="http://schemas.microsoft.com/office/powerpoint/2010/main" val="1579011935"/>
              </p:ext>
            </p:extLst>
          </p:nvPr>
        </p:nvGraphicFramePr>
        <p:xfrm>
          <a:off x="3429000" y="1280160"/>
          <a:ext cx="5257800" cy="914400"/>
        </p:xfrm>
        <a:graphic>
          <a:graphicData uri="http://schemas.openxmlformats.org/drawingml/2006/table">
            <a:tbl>
              <a:tblPr/>
              <a:tblGrid>
                <a:gridCol w="1417320"/>
                <a:gridCol w="2103120"/>
                <a:gridCol w="1737360"/>
              </a:tblGrid>
              <a:tr h="365760">
                <a:tc>
                  <a:txBody>
                    <a:bodyPr/>
                    <a:lstStyle/>
                    <a:p>
                      <a:pPr indent="0" marL="0">
                        <a:buNone/>
                      </a:pPr>
                      <a:r>
                        <a:rPr lang="en-US" sz="1200" b="1" dirty="0">
                          <a:solidFill>
                            <a:schemeClr val="bg1"/>
                          </a:solidFill>
                          <a:latin typeface="Calibri" pitchFamily="34" charset="0"/>
                          <a:ea typeface="Calibri" pitchFamily="34" charset="-122"/>
                          <a:cs typeface="Calibri" pitchFamily="34" charset="-120"/>
                        </a:rPr>
                        <a:t>Campo</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200" b="1" dirty="0">
                          <a:solidFill>
                            <a:schemeClr val="bg1"/>
                          </a:solidFill>
                          <a:latin typeface="Calibri" pitchFamily="34" charset="0"/>
                          <a:ea typeface="Calibri" pitchFamily="34" charset="-122"/>
                          <a:cs typeface="Calibri" pitchFamily="34" charset="-120"/>
                        </a:rPr>
                        <a:t>Lo que dice la hoja</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200" b="1" dirty="0">
                          <a:solidFill>
                            <a:schemeClr val="bg1"/>
                          </a:solidFill>
                          <a:latin typeface="Calibri" pitchFamily="34" charset="0"/>
                          <a:ea typeface="Calibri" pitchFamily="34" charset="-122"/>
                          <a:cs typeface="Calibri" pitchFamily="34" charset="-120"/>
                        </a:rPr>
                        <a:t>Revisión</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r>
              <a:tr h="365760">
                <a:tc>
                  <a:txBody>
                    <a:bodyPr/>
                    <a:lstStyle/>
                    <a:p>
                      <a:pPr indent="0" marL="0">
                        <a:buNone/>
                      </a:pPr>
                      <a:r>
                        <a:rPr lang="en-US" sz="1200" b="1" dirty="0">
                          <a:solidFill>
                            <a:schemeClr val="accent5"/>
                          </a:solidFill>
                          <a:latin typeface="Calibri" pitchFamily="34" charset="0"/>
                          <a:ea typeface="Calibri" pitchFamily="34" charset="-122"/>
                          <a:cs typeface="Calibri" pitchFamily="34" charset="-120"/>
                        </a:rPr>
                        <a:t>Fecha del evento</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2 dic 2026</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b="1" dirty="0">
                          <a:solidFill>
                            <a:schemeClr val="accent4"/>
                          </a:solidFill>
                          <a:latin typeface="Calibri" pitchFamily="34" charset="0"/>
                          <a:ea typeface="Calibri" pitchFamily="34" charset="-122"/>
                          <a:cs typeface="Calibri" pitchFamily="34" charset="-120"/>
                        </a:rPr>
                        <a:t>Hoy es 3 dic</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r>
              <a:tr h="365760">
                <a:tc>
                  <a:txBody>
                    <a:bodyPr/>
                    <a:lstStyle/>
                    <a:p>
                      <a:pPr indent="0" marL="0">
                        <a:buNone/>
                      </a:pPr>
                      <a:r>
                        <a:rPr lang="en-US" sz="1200" b="1" dirty="0">
                          <a:solidFill>
                            <a:schemeClr val="accent5"/>
                          </a:solidFill>
                          <a:latin typeface="Calibri" pitchFamily="34" charset="0"/>
                          <a:ea typeface="Calibri" pitchFamily="34" charset="-122"/>
                          <a:cs typeface="Calibri" pitchFamily="34" charset="-120"/>
                        </a:rPr>
                        <a:t>Distribuidor</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Cel-Comunica Satélite</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Bien</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r>
              <a:tr h="365760">
                <a:tc>
                  <a:txBody>
                    <a:bodyPr/>
                    <a:lstStyle/>
                    <a:p>
                      <a:pPr indent="0" marL="0">
                        <a:buNone/>
                      </a:pPr>
                      <a:r>
                        <a:rPr lang="en-US" sz="1200" b="1" dirty="0">
                          <a:solidFill>
                            <a:schemeClr val="accent5"/>
                          </a:solidFill>
                          <a:latin typeface="Calibri" pitchFamily="34" charset="0"/>
                          <a:ea typeface="Calibri" pitchFamily="34" charset="-122"/>
                          <a:cs typeface="Calibri" pitchFamily="34" charset="-120"/>
                        </a:rPr>
                        <a:t>Líneas vendidas</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b="1" dirty="0">
                          <a:solidFill>
                            <a:schemeClr val="accent4"/>
                          </a:solidFill>
                          <a:latin typeface="Calibri" pitchFamily="34" charset="0"/>
                          <a:ea typeface="Calibri" pitchFamily="34" charset="-122"/>
                          <a:cs typeface="Calibri" pitchFamily="34" charset="-120"/>
                        </a:rPr>
                        <a:t>Efectividad dice 7</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r>
              <a:tr h="365760">
                <a:tc>
                  <a:txBody>
                    <a:bodyPr/>
                    <a:lstStyle/>
                    <a:p>
                      <a:pPr indent="0" marL="0">
                        <a:buNone/>
                      </a:pPr>
                      <a:r>
                        <a:rPr lang="en-US" sz="1200" b="1" dirty="0">
                          <a:solidFill>
                            <a:schemeClr val="accent5"/>
                          </a:solidFill>
                          <a:latin typeface="Calibri" pitchFamily="34" charset="0"/>
                          <a:ea typeface="Calibri" pitchFamily="34" charset="-122"/>
                          <a:cs typeface="Calibri" pitchFamily="34" charset="-120"/>
                        </a:rPr>
                        <a:t>Recargas</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4 de $50 + 2 de $100</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Suma $400, bien</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r>
              <a:tr h="365760">
                <a:tc>
                  <a:txBody>
                    <a:bodyPr/>
                    <a:lstStyle/>
                    <a:p>
                      <a:pPr indent="0" marL="0">
                        <a:buNone/>
                      </a:pPr>
                      <a:r>
                        <a:rPr lang="en-US" sz="1200" b="1" dirty="0">
                          <a:solidFill>
                            <a:schemeClr val="accent5"/>
                          </a:solidFill>
                          <a:latin typeface="Calibri" pitchFamily="34" charset="0"/>
                          <a:ea typeface="Calibri" pitchFamily="34" charset="-122"/>
                          <a:cs typeface="Calibri" pitchFamily="34" charset="-120"/>
                        </a:rPr>
                        <a:t>Promocionales</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30 plumas, 12 llaveros</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Con firma, bien</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r>
              <a:tr h="365760">
                <a:tc>
                  <a:txBody>
                    <a:bodyPr/>
                    <a:lstStyle/>
                    <a:p>
                      <a:pPr indent="0" marL="0">
                        <a:buNone/>
                      </a:pPr>
                      <a:r>
                        <a:rPr lang="en-US" sz="1200" b="1" dirty="0">
                          <a:solidFill>
                            <a:schemeClr val="accent5"/>
                          </a:solidFill>
                          <a:latin typeface="Calibri" pitchFamily="34" charset="0"/>
                          <a:ea typeface="Calibri" pitchFamily="34" charset="-122"/>
                          <a:cs typeface="Calibri" pitchFamily="34" charset="-120"/>
                        </a:rPr>
                        <a:t>Firma y sello</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Sí</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200" dirty="0">
                          <a:solidFill>
                            <a:schemeClr val="tx1"/>
                          </a:solidFill>
                          <a:latin typeface="Calibri" pitchFamily="34" charset="0"/>
                          <a:ea typeface="Calibri" pitchFamily="34" charset="-122"/>
                          <a:cs typeface="Calibri" pitchFamily="34" charset="-120"/>
                        </a:rPr>
                        <a:t>Bien</a:t>
                      </a:r>
                      <a:endParaRPr lang="en-US" sz="12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r>
            </a:tbl>
          </a:graphicData>
        </a:graphic>
      </p:graphicFrame>
      <p:sp>
        <p:nvSpPr>
          <p:cNvPr id="8" name="Nota digital"/>
          <p:cNvSpPr/>
          <p:nvPr/>
        </p:nvSpPr>
        <p:spPr>
          <a:xfrm>
            <a:off x="3429000" y="3977640"/>
            <a:ext cx="5257800" cy="548640"/>
          </a:xfrm>
          <a:prstGeom prst="roundRect">
            <a:avLst>
              <a:gd name="adj" fmla="val 20000"/>
            </a:avLst>
          </a:prstGeom>
          <a:solidFill>
            <a:schemeClr val="bg2"/>
          </a:solidFill>
          <a:ln w="12700">
            <a:solidFill>
              <a:schemeClr val="bg2"/>
            </a:solidFill>
            <a:prstDash val="solid"/>
          </a:ln>
        </p:spPr>
      </p:sp>
      <p:sp>
        <p:nvSpPr>
          <p:cNvPr id="9" name="Text 5"/>
          <p:cNvSpPr txBox="1"/>
          <p:nvPr/>
        </p:nvSpPr>
        <p:spPr>
          <a:xfrm>
            <a:off x="3611880" y="3995928"/>
            <a:ext cx="4937760" cy="512064"/>
          </a:xfrm>
          <a:prstGeom prst="rect">
            <a:avLst/>
          </a:prstGeom>
          <a:noFill/>
          <a:ln/>
        </p:spPr>
        <p:txBody>
          <a:bodyPr wrap="square" lIns="0" tIns="0" rIns="0" bIns="0" rtlCol="0" anchor="ctr"/>
          <a:lstStyle/>
          <a:p>
            <a:pPr indent="0" marL="0">
              <a:buNone/>
            </a:pPr>
            <a:r>
              <a:rPr lang="en-US" sz="1300" dirty="0">
                <a:solidFill>
                  <a:schemeClr val="tx1"/>
                </a:solidFill>
              </a:rPr>
              <a:t>La hoja a mano se queda como soporte. Lo digital es lo que se revisa, se suma y se reporta.</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LA REVISIÓN</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¿Y si no se entiende la letra?</a:t>
            </a:r>
            <a:endParaRPr lang="en-US" sz="2800" dirty="0"/>
          </a:p>
        </p:txBody>
      </p:sp>
      <p:sp>
        <p:nvSpPr>
          <p:cNvPr id="4" name="Chat duda teléfono"/>
          <p:cNvSpPr/>
          <p:nvPr/>
        </p:nvSpPr>
        <p:spPr>
          <a:xfrm>
            <a:off x="457200" y="1188720"/>
            <a:ext cx="2651760" cy="3520440"/>
          </a:xfrm>
          <a:prstGeom prst="roundRect">
            <a:avLst>
              <a:gd name="adj" fmla="val 7586"/>
            </a:avLst>
          </a:prstGeom>
          <a:solidFill>
            <a:srgbClr val="1C1C1E"/>
          </a:solidFill>
          <a:ln w="12700">
            <a:solidFill>
              <a:srgbClr val="1C1C1E"/>
            </a:solidFill>
            <a:prstDash val="solid"/>
          </a:ln>
          <a:effectLst>
            <a:outerShdw sx="100000" sy="100000" kx="0" ky="0" algn="bl" rotWithShape="0" blurRad="127000" dist="38100" dir="5400000">
              <a:srgbClr val="000000">
                <a:alpha val="25000"/>
              </a:srgbClr>
            </a:outerShdw>
          </a:effectLst>
        </p:spPr>
      </p:sp>
      <p:sp>
        <p:nvSpPr>
          <p:cNvPr id="5" name="Chat duda pantalla"/>
          <p:cNvSpPr/>
          <p:nvPr/>
        </p:nvSpPr>
        <p:spPr>
          <a:xfrm>
            <a:off x="539496" y="1298448"/>
            <a:ext cx="2487168" cy="3300984"/>
          </a:xfrm>
          <a:prstGeom prst="rect">
            <a:avLst/>
          </a:prstGeom>
          <a:solidFill>
            <a:srgbClr val="ECE5DD"/>
          </a:solidFill>
          <a:ln w="12700">
            <a:solidFill>
              <a:srgbClr val="ECE5DD"/>
            </a:solidFill>
            <a:prstDash val="solid"/>
          </a:ln>
        </p:spPr>
      </p:sp>
      <p:sp>
        <p:nvSpPr>
          <p:cNvPr id="6" name="Chat duda encabezado"/>
          <p:cNvSpPr/>
          <p:nvPr/>
        </p:nvSpPr>
        <p:spPr>
          <a:xfrm>
            <a:off x="539496" y="1298448"/>
            <a:ext cx="2487168" cy="384048"/>
          </a:xfrm>
          <a:prstGeom prst="rect">
            <a:avLst/>
          </a:prstGeom>
          <a:solidFill>
            <a:srgbClr val="075E54"/>
          </a:solidFill>
          <a:ln w="12700">
            <a:solidFill>
              <a:srgbClr val="075E54"/>
            </a:solidFill>
            <a:prstDash val="solid"/>
          </a:ln>
        </p:spPr>
      </p:sp>
      <p:sp>
        <p:nvSpPr>
          <p:cNvPr id="7" name="Text 5"/>
          <p:cNvSpPr/>
          <p:nvPr/>
        </p:nvSpPr>
        <p:spPr>
          <a:xfrm>
            <a:off x="612648" y="1362456"/>
            <a:ext cx="256032" cy="256032"/>
          </a:xfrm>
          <a:prstGeom prst="ellipse">
            <a:avLst/>
          </a:prstGeom>
          <a:solidFill>
            <a:srgbClr val="DCF8C6"/>
          </a:solidFill>
          <a:ln>
            <a:solidFill>
              <a:srgbClr val="DCF8C6"/>
            </a:solidFill>
          </a:ln>
        </p:spPr>
        <p:txBody>
          <a:bodyPr wrap="square" lIns="0" tIns="0" rIns="0" bIns="0" rtlCol="0" anchor="ctr"/>
          <a:lstStyle/>
          <a:p>
            <a:pPr algn="ctr" indent="0" marL="0">
              <a:buNone/>
            </a:pPr>
            <a:r>
              <a:rPr lang="en-US" sz="1100" b="1" dirty="0">
                <a:solidFill>
                  <a:srgbClr val="075E54"/>
                </a:solidFill>
              </a:rPr>
              <a:t>N</a:t>
            </a:r>
            <a:endParaRPr lang="en-US" sz="1100" dirty="0"/>
          </a:p>
        </p:txBody>
      </p:sp>
      <p:sp>
        <p:nvSpPr>
          <p:cNvPr id="8" name="Text 6"/>
          <p:cNvSpPr txBox="1"/>
          <p:nvPr/>
        </p:nvSpPr>
        <p:spPr>
          <a:xfrm>
            <a:off x="941832" y="1389888"/>
            <a:ext cx="2029968" cy="219456"/>
          </a:xfrm>
          <a:prstGeom prst="rect">
            <a:avLst/>
          </a:prstGeom>
          <a:noFill/>
          <a:ln/>
        </p:spPr>
        <p:txBody>
          <a:bodyPr wrap="square" lIns="0" tIns="0" rIns="0" bIns="0" rtlCol="0" anchor="ctr"/>
          <a:lstStyle/>
          <a:p>
            <a:pPr indent="0" marL="0">
              <a:buNone/>
            </a:pPr>
            <a:r>
              <a:rPr lang="en-US" sz="1200" b="1" dirty="0">
                <a:solidFill>
                  <a:srgbClr val="FFFFFF"/>
                </a:solidFill>
              </a:rPr>
              <a:t>Nico</a:t>
            </a:r>
            <a:endParaRPr lang="en-US" sz="1200" dirty="0"/>
          </a:p>
        </p:txBody>
      </p:sp>
      <p:sp>
        <p:nvSpPr>
          <p:cNvPr id="9" name="Text 7"/>
          <p:cNvSpPr/>
          <p:nvPr/>
        </p:nvSpPr>
        <p:spPr>
          <a:xfrm>
            <a:off x="612648" y="1773936"/>
            <a:ext cx="2089221" cy="445516"/>
          </a:xfrm>
          <a:prstGeom prst="roundRect">
            <a:avLst>
              <a:gd name="adj" fmla="val 12315"/>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En la venta 6 de Efectividad no alcanzo a leer el monto:</a:t>
            </a:r>
            <a:endParaRPr lang="en-US" sz="1000" dirty="0"/>
          </a:p>
        </p:txBody>
      </p:sp>
      <p:sp>
        <p:nvSpPr>
          <p:cNvPr id="10" name="Shape 8"/>
          <p:cNvSpPr/>
          <p:nvPr/>
        </p:nvSpPr>
        <p:spPr>
          <a:xfrm>
            <a:off x="612648" y="2292604"/>
            <a:ext cx="1775838" cy="609716"/>
          </a:xfrm>
          <a:prstGeom prst="roundRect">
            <a:avLst>
              <a:gd name="adj" fmla="val 8998"/>
            </a:avLst>
          </a:prstGeom>
          <a:solidFill>
            <a:srgbClr val="FFFFFF"/>
          </a:solidFill>
          <a:ln w="12700">
            <a:solidFill>
              <a:srgbClr val="FFFFFF"/>
            </a:solidFill>
            <a:prstDash val="solid"/>
          </a:ln>
        </p:spPr>
      </p:sp>
      <p:pic>
        <p:nvPicPr>
          <p:cNvPr id="11" name="Chat duda foto" descr="/private/tmp/claude-501/-Users-christianmejia-Library-CloudStorage-GoogleDrive-christian-peltiermkt-com-Shared-drives-Peltier-Proyectos-Claude-Projects-Telcel-Navidad-2026/86497764-6629-42c2-8bea-17da2c0355e6/scratchpad/deck/img/recorte_monto.png">    </p:cNvPr>
          <p:cNvPicPr>
            <a:picLocks noChangeAspect="1"/>
          </p:cNvPicPr>
          <p:nvPr/>
        </p:nvPicPr>
        <p:blipFill>
          <a:blip r:embed="rId1"/>
          <a:stretch>
            <a:fillRect/>
          </a:stretch>
        </p:blipFill>
        <p:spPr>
          <a:xfrm>
            <a:off x="658368" y="2338324"/>
            <a:ext cx="1684398" cy="518276"/>
          </a:xfrm>
          <a:prstGeom prst="rect">
            <a:avLst/>
          </a:prstGeom>
        </p:spPr>
      </p:pic>
      <p:sp>
        <p:nvSpPr>
          <p:cNvPr id="12" name="Text 9"/>
          <p:cNvSpPr/>
          <p:nvPr/>
        </p:nvSpPr>
        <p:spPr>
          <a:xfrm>
            <a:off x="612648" y="2975472"/>
            <a:ext cx="772668" cy="286766"/>
          </a:xfrm>
          <a:prstGeom prst="roundRect">
            <a:avLst>
              <a:gd name="adj" fmla="val 19132"/>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¿Cuál es?</a:t>
            </a:r>
            <a:endParaRPr lang="en-US" sz="1000" dirty="0"/>
          </a:p>
        </p:txBody>
      </p:sp>
      <p:sp>
        <p:nvSpPr>
          <p:cNvPr id="13" name="Text 10"/>
          <p:cNvSpPr/>
          <p:nvPr/>
        </p:nvSpPr>
        <p:spPr>
          <a:xfrm>
            <a:off x="612648" y="3335390"/>
            <a:ext cx="44704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$429</a:t>
            </a:r>
            <a:endParaRPr lang="en-US" sz="1000" dirty="0"/>
          </a:p>
        </p:txBody>
      </p:sp>
      <p:sp>
        <p:nvSpPr>
          <p:cNvPr id="14" name="Text 11"/>
          <p:cNvSpPr/>
          <p:nvPr/>
        </p:nvSpPr>
        <p:spPr>
          <a:xfrm>
            <a:off x="1114552" y="3335390"/>
            <a:ext cx="44704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$449</a:t>
            </a:r>
            <a:endParaRPr lang="en-US" sz="1000" dirty="0"/>
          </a:p>
        </p:txBody>
      </p:sp>
      <p:sp>
        <p:nvSpPr>
          <p:cNvPr id="15" name="Text 12"/>
          <p:cNvSpPr/>
          <p:nvPr/>
        </p:nvSpPr>
        <p:spPr>
          <a:xfrm>
            <a:off x="1616456" y="3335390"/>
            <a:ext cx="44704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$499</a:t>
            </a:r>
            <a:endParaRPr lang="en-US" sz="1000" dirty="0"/>
          </a:p>
        </p:txBody>
      </p:sp>
      <p:sp>
        <p:nvSpPr>
          <p:cNvPr id="16" name="Text 13"/>
          <p:cNvSpPr/>
          <p:nvPr/>
        </p:nvSpPr>
        <p:spPr>
          <a:xfrm>
            <a:off x="2118360" y="3335390"/>
            <a:ext cx="447040" cy="219456"/>
          </a:xfrm>
          <a:prstGeom prst="roundRect">
            <a:avLst>
              <a:gd name="adj" fmla="val 25000"/>
            </a:avLst>
          </a:prstGeom>
          <a:solidFill>
            <a:srgbClr val="FFFFFF"/>
          </a:solidFill>
          <a:ln w="6350">
            <a:solidFill>
              <a:srgbClr val="C9D3E3"/>
            </a:solidFill>
          </a:ln>
        </p:spPr>
        <p:txBody>
          <a:bodyPr wrap="square" lIns="0" tIns="0" rIns="0" bIns="0" rtlCol="0" anchor="ctr"/>
          <a:lstStyle/>
          <a:p>
            <a:pPr algn="ctr" indent="0" marL="0">
              <a:buNone/>
            </a:pPr>
            <a:r>
              <a:rPr lang="en-US" sz="1000" b="1" dirty="0">
                <a:solidFill>
                  <a:srgbClr val="1E5BD8"/>
                </a:solidFill>
              </a:rPr>
              <a:t>Otro</a:t>
            </a:r>
            <a:endParaRPr lang="en-US" sz="1000" dirty="0"/>
          </a:p>
        </p:txBody>
      </p:sp>
      <p:sp>
        <p:nvSpPr>
          <p:cNvPr id="17" name="Text 14"/>
          <p:cNvSpPr/>
          <p:nvPr/>
        </p:nvSpPr>
        <p:spPr>
          <a:xfrm>
            <a:off x="2498344" y="3627998"/>
            <a:ext cx="455168" cy="286766"/>
          </a:xfrm>
          <a:prstGeom prst="roundRect">
            <a:avLst>
              <a:gd name="adj" fmla="val 19132"/>
            </a:avLst>
          </a:prstGeom>
          <a:solidFill>
            <a:srgbClr val="DCF8C6"/>
          </a:solidFill>
          <a:ln>
            <a:solidFill>
              <a:srgbClr val="DCF8C6"/>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$499</a:t>
            </a:r>
            <a:endParaRPr lang="en-US" sz="1000" dirty="0"/>
          </a:p>
        </p:txBody>
      </p:sp>
      <p:sp>
        <p:nvSpPr>
          <p:cNvPr id="18" name="Text 15"/>
          <p:cNvSpPr/>
          <p:nvPr/>
        </p:nvSpPr>
        <p:spPr>
          <a:xfrm>
            <a:off x="612648" y="3987916"/>
            <a:ext cx="1407668" cy="286766"/>
          </a:xfrm>
          <a:prstGeom prst="roundRect">
            <a:avLst>
              <a:gd name="adj" fmla="val 19132"/>
            </a:avLst>
          </a:prstGeom>
          <a:solidFill>
            <a:srgbClr val="FFFFFF"/>
          </a:solidFill>
          <a:ln>
            <a:solidFill>
              <a:srgbClr val="FFFFFF"/>
            </a:solidFill>
          </a:ln>
        </p:spPr>
        <p:txBody>
          <a:bodyPr wrap="square" lIns="50800" tIns="50800" rIns="50800" bIns="50800" rtlCol="0" anchor="ctr"/>
          <a:lstStyle/>
          <a:p>
            <a:pPr indent="0" marL="0">
              <a:buNone/>
            </a:pPr>
            <a:r>
              <a:rPr lang="en-US" sz="1000" dirty="0">
                <a:solidFill>
                  <a:srgbClr val="1C1C1E"/>
                </a:solidFill>
                <a:latin typeface="Calibri" pitchFamily="34" charset="0"/>
                <a:ea typeface="Calibri" pitchFamily="34" charset="-122"/>
                <a:cs typeface="Calibri" pitchFamily="34" charset="-120"/>
              </a:rPr>
              <a:t>Gracias, corregido.</a:t>
            </a:r>
            <a:endParaRPr lang="en-US" sz="1000" dirty="0"/>
          </a:p>
        </p:txBody>
      </p:sp>
      <p:sp>
        <p:nvSpPr>
          <p:cNvPr id="19" name="Regla 1"/>
          <p:cNvSpPr/>
          <p:nvPr/>
        </p:nvSpPr>
        <p:spPr>
          <a:xfrm>
            <a:off x="3566160" y="1325880"/>
            <a:ext cx="566928" cy="566928"/>
          </a:xfrm>
          <a:prstGeom prst="ellipse">
            <a:avLst/>
          </a:prstGeom>
          <a:solidFill>
            <a:schemeClr val="accent4"/>
          </a:solidFill>
          <a:ln w="12700">
            <a:solidFill>
              <a:schemeClr val="accent4"/>
            </a:solidFill>
            <a:prstDash val="solid"/>
          </a:ln>
        </p:spPr>
      </p:sp>
      <p:pic>
        <p:nvPicPr>
          <p:cNvPr id="20" name="Regla 1 icono" descr="preencoded.png">    </p:cNvPr>
          <p:cNvPicPr>
            <a:picLocks noChangeAspect="1"/>
          </p:cNvPicPr>
          <p:nvPr/>
        </p:nvPicPr>
        <p:blipFill>
          <a:blip r:embed="rId2"/>
          <a:stretch>
            <a:fillRect/>
          </a:stretch>
        </p:blipFill>
        <p:spPr>
          <a:xfrm>
            <a:off x="3707892" y="1467612"/>
            <a:ext cx="283464" cy="283464"/>
          </a:xfrm>
          <a:prstGeom prst="rect">
            <a:avLst/>
          </a:prstGeom>
        </p:spPr>
      </p:pic>
      <p:sp>
        <p:nvSpPr>
          <p:cNvPr id="21" name="Text 17"/>
          <p:cNvSpPr txBox="1"/>
          <p:nvPr/>
        </p:nvSpPr>
        <p:spPr>
          <a:xfrm>
            <a:off x="4297680" y="1307592"/>
            <a:ext cx="4389120" cy="274320"/>
          </a:xfrm>
          <a:prstGeom prst="rect">
            <a:avLst/>
          </a:prstGeom>
          <a:noFill/>
          <a:ln/>
        </p:spPr>
        <p:txBody>
          <a:bodyPr wrap="square" lIns="0" tIns="0" rIns="0" bIns="0" rtlCol="0" anchor="t"/>
          <a:lstStyle/>
          <a:p>
            <a:pPr indent="0" marL="0">
              <a:buNone/>
            </a:pPr>
            <a:r>
              <a:rPr lang="en-US" sz="1500" b="1" dirty="0">
                <a:solidFill>
                  <a:schemeClr val="tx1"/>
                </a:solidFill>
              </a:rPr>
              <a:t>La IA nunca adivina</a:t>
            </a:r>
            <a:endParaRPr lang="en-US" sz="1500" dirty="0"/>
          </a:p>
        </p:txBody>
      </p:sp>
      <p:sp>
        <p:nvSpPr>
          <p:cNvPr id="22" name="Text 18"/>
          <p:cNvSpPr txBox="1"/>
          <p:nvPr/>
        </p:nvSpPr>
        <p:spPr>
          <a:xfrm>
            <a:off x="4297680" y="1591056"/>
            <a:ext cx="4389120" cy="457200"/>
          </a:xfrm>
          <a:prstGeom prst="rect">
            <a:avLst/>
          </a:prstGeom>
          <a:noFill/>
          <a:ln/>
        </p:spPr>
        <p:txBody>
          <a:bodyPr wrap="square" lIns="0" tIns="0" rIns="0" bIns="0" rtlCol="0" anchor="t"/>
          <a:lstStyle/>
          <a:p>
            <a:pPr indent="0" marL="0">
              <a:buNone/>
            </a:pPr>
            <a:r>
              <a:rPr lang="en-US" sz="1300" dirty="0">
                <a:solidFill>
                  <a:schemeClr val="tx1"/>
                </a:solidFill>
              </a:rPr>
              <a:t>Si no está segura de un dato, lo pregunta.</a:t>
            </a:r>
            <a:endParaRPr lang="en-US" sz="1300" dirty="0"/>
          </a:p>
        </p:txBody>
      </p:sp>
      <p:sp>
        <p:nvSpPr>
          <p:cNvPr id="23" name="Regla 2"/>
          <p:cNvSpPr/>
          <p:nvPr/>
        </p:nvSpPr>
        <p:spPr>
          <a:xfrm>
            <a:off x="3566160" y="2194560"/>
            <a:ext cx="566928" cy="566928"/>
          </a:xfrm>
          <a:prstGeom prst="ellipse">
            <a:avLst/>
          </a:prstGeom>
          <a:solidFill>
            <a:schemeClr val="accent3"/>
          </a:solidFill>
          <a:ln w="12700">
            <a:solidFill>
              <a:schemeClr val="accent3"/>
            </a:solidFill>
            <a:prstDash val="solid"/>
          </a:ln>
        </p:spPr>
      </p:sp>
      <p:pic>
        <p:nvPicPr>
          <p:cNvPr id="24" name="Regla 2 icono" descr="preencoded.png">    </p:cNvPr>
          <p:cNvPicPr>
            <a:picLocks noChangeAspect="1"/>
          </p:cNvPicPr>
          <p:nvPr/>
        </p:nvPicPr>
        <p:blipFill>
          <a:blip r:embed="rId3"/>
          <a:stretch>
            <a:fillRect/>
          </a:stretch>
        </p:blipFill>
        <p:spPr>
          <a:xfrm>
            <a:off x="3707892" y="2336292"/>
            <a:ext cx="283464" cy="283464"/>
          </a:xfrm>
          <a:prstGeom prst="rect">
            <a:avLst/>
          </a:prstGeom>
        </p:spPr>
      </p:pic>
      <p:sp>
        <p:nvSpPr>
          <p:cNvPr id="25" name="Text 20"/>
          <p:cNvSpPr txBox="1"/>
          <p:nvPr/>
        </p:nvSpPr>
        <p:spPr>
          <a:xfrm>
            <a:off x="4297680" y="2176272"/>
            <a:ext cx="4389120" cy="274320"/>
          </a:xfrm>
          <a:prstGeom prst="rect">
            <a:avLst/>
          </a:prstGeom>
          <a:noFill/>
          <a:ln/>
        </p:spPr>
        <p:txBody>
          <a:bodyPr wrap="square" lIns="0" tIns="0" rIns="0" bIns="0" rtlCol="0" anchor="t"/>
          <a:lstStyle/>
          <a:p>
            <a:pPr indent="0" marL="0">
              <a:buNone/>
            </a:pPr>
            <a:r>
              <a:rPr lang="en-US" sz="1500" b="1" dirty="0">
                <a:solidFill>
                  <a:schemeClr val="tx1"/>
                </a:solidFill>
              </a:rPr>
              <a:t>Le pregunta a quien escribió</a:t>
            </a:r>
            <a:endParaRPr lang="en-US" sz="1500" dirty="0"/>
          </a:p>
        </p:txBody>
      </p:sp>
      <p:sp>
        <p:nvSpPr>
          <p:cNvPr id="26" name="Text 21"/>
          <p:cNvSpPr txBox="1"/>
          <p:nvPr/>
        </p:nvSpPr>
        <p:spPr>
          <a:xfrm>
            <a:off x="4297680" y="2459736"/>
            <a:ext cx="4389120" cy="457200"/>
          </a:xfrm>
          <a:prstGeom prst="rect">
            <a:avLst/>
          </a:prstGeom>
          <a:noFill/>
          <a:ln/>
        </p:spPr>
        <p:txBody>
          <a:bodyPr wrap="square" lIns="0" tIns="0" rIns="0" bIns="0" rtlCol="0" anchor="t"/>
          <a:lstStyle/>
          <a:p>
            <a:pPr indent="0" marL="0">
              <a:buNone/>
            </a:pPr>
            <a:r>
              <a:rPr lang="en-US" sz="1300" dirty="0">
                <a:solidFill>
                  <a:schemeClr val="tx1"/>
                </a:solidFill>
              </a:rPr>
              <a:t>El mismo día, con la foto del pedazo que no entiende.</a:t>
            </a:r>
            <a:endParaRPr lang="en-US" sz="1300" dirty="0"/>
          </a:p>
        </p:txBody>
      </p:sp>
      <p:sp>
        <p:nvSpPr>
          <p:cNvPr id="27" name="Regla 3"/>
          <p:cNvSpPr/>
          <p:nvPr/>
        </p:nvSpPr>
        <p:spPr>
          <a:xfrm>
            <a:off x="3566160" y="3063240"/>
            <a:ext cx="566928" cy="566928"/>
          </a:xfrm>
          <a:prstGeom prst="ellipse">
            <a:avLst/>
          </a:prstGeom>
          <a:solidFill>
            <a:schemeClr val="accent1"/>
          </a:solidFill>
          <a:ln w="12700">
            <a:solidFill>
              <a:schemeClr val="accent1"/>
            </a:solidFill>
            <a:prstDash val="solid"/>
          </a:ln>
        </p:spPr>
      </p:sp>
      <p:pic>
        <p:nvPicPr>
          <p:cNvPr id="28" name="Regla 3 icono" descr="preencoded.png">    </p:cNvPr>
          <p:cNvPicPr>
            <a:picLocks noChangeAspect="1"/>
          </p:cNvPicPr>
          <p:nvPr/>
        </p:nvPicPr>
        <p:blipFill>
          <a:blip r:embed="rId4"/>
          <a:stretch>
            <a:fillRect/>
          </a:stretch>
        </p:blipFill>
        <p:spPr>
          <a:xfrm>
            <a:off x="3707892" y="3204972"/>
            <a:ext cx="283464" cy="283464"/>
          </a:xfrm>
          <a:prstGeom prst="rect">
            <a:avLst/>
          </a:prstGeom>
        </p:spPr>
      </p:pic>
      <p:sp>
        <p:nvSpPr>
          <p:cNvPr id="29" name="Text 23"/>
          <p:cNvSpPr txBox="1"/>
          <p:nvPr/>
        </p:nvSpPr>
        <p:spPr>
          <a:xfrm>
            <a:off x="4297680" y="3044952"/>
            <a:ext cx="4389120" cy="274320"/>
          </a:xfrm>
          <a:prstGeom prst="rect">
            <a:avLst/>
          </a:prstGeom>
          <a:noFill/>
          <a:ln/>
        </p:spPr>
        <p:txBody>
          <a:bodyPr wrap="square" lIns="0" tIns="0" rIns="0" bIns="0" rtlCol="0" anchor="t"/>
          <a:lstStyle/>
          <a:p>
            <a:pPr indent="0" marL="0">
              <a:buNone/>
            </a:pPr>
            <a:r>
              <a:rPr lang="en-US" sz="1500" b="1" dirty="0">
                <a:solidFill>
                  <a:schemeClr val="tx1"/>
                </a:solidFill>
              </a:rPr>
              <a:t>Si no sabe, pasa a la agencia</a:t>
            </a:r>
            <a:endParaRPr lang="en-US" sz="1500" dirty="0"/>
          </a:p>
        </p:txBody>
      </p:sp>
      <p:sp>
        <p:nvSpPr>
          <p:cNvPr id="30" name="Text 24"/>
          <p:cNvSpPr txBox="1"/>
          <p:nvPr/>
        </p:nvSpPr>
        <p:spPr>
          <a:xfrm>
            <a:off x="4297680" y="3328416"/>
            <a:ext cx="4389120" cy="457200"/>
          </a:xfrm>
          <a:prstGeom prst="rect">
            <a:avLst/>
          </a:prstGeom>
          <a:noFill/>
          <a:ln/>
        </p:spPr>
        <p:txBody>
          <a:bodyPr wrap="square" lIns="0" tIns="0" rIns="0" bIns="0" rtlCol="0" anchor="t"/>
          <a:lstStyle/>
          <a:p>
            <a:pPr indent="0" marL="0">
              <a:buNone/>
            </a:pPr>
            <a:r>
              <a:rPr lang="en-US" sz="1300" dirty="0">
                <a:solidFill>
                  <a:schemeClr val="tx1"/>
                </a:solidFill>
              </a:rPr>
              <a:t>Mientras, el dato queda “por confirmar” y el día no se aprueba.</a:t>
            </a:r>
            <a:endParaRPr lang="en-US" sz="1300" dirty="0"/>
          </a:p>
        </p:txBody>
      </p:sp>
      <p:sp>
        <p:nvSpPr>
          <p:cNvPr id="31" name="Guía de llenado"/>
          <p:cNvSpPr/>
          <p:nvPr/>
        </p:nvSpPr>
        <p:spPr>
          <a:xfrm>
            <a:off x="3566160" y="3886200"/>
            <a:ext cx="5120640" cy="640080"/>
          </a:xfrm>
          <a:prstGeom prst="roundRect">
            <a:avLst>
              <a:gd name="adj" fmla="val 17143"/>
            </a:avLst>
          </a:prstGeom>
          <a:solidFill>
            <a:schemeClr val="bg2"/>
          </a:solidFill>
          <a:ln w="12700">
            <a:solidFill>
              <a:schemeClr val="bg2"/>
            </a:solidFill>
            <a:prstDash val="solid"/>
          </a:ln>
        </p:spPr>
      </p:sp>
      <p:sp>
        <p:nvSpPr>
          <p:cNvPr id="32" name="Text 26"/>
          <p:cNvSpPr txBox="1"/>
          <p:nvPr/>
        </p:nvSpPr>
        <p:spPr>
          <a:xfrm>
            <a:off x="3749040" y="3904488"/>
            <a:ext cx="4846320" cy="603504"/>
          </a:xfrm>
          <a:prstGeom prst="rect">
            <a:avLst/>
          </a:prstGeom>
          <a:noFill/>
          <a:ln/>
        </p:spPr>
        <p:txBody>
          <a:bodyPr wrap="square" lIns="0" tIns="0" rIns="0" bIns="0" rtlCol="0" anchor="ctr"/>
          <a:lstStyle/>
          <a:p>
            <a:pPr indent="0" marL="0">
              <a:buNone/>
            </a:pPr>
            <a:r>
              <a:rPr lang="en-US" sz="1300" b="1" dirty="0">
                <a:solidFill>
                  <a:schemeClr val="tx1"/>
                </a:solidFill>
              </a:rPr>
              <a:t>Y para que pase menos: </a:t>
            </a:r>
            <a:pPr indent="0" marL="0">
              <a:buNone/>
            </a:pPr>
            <a:r>
              <a:rPr lang="en-US" sz="1300" dirty="0">
                <a:solidFill>
                  <a:schemeClr val="tx1"/>
                </a:solidFill>
              </a:rPr>
              <a:t>una guía de una hoja para el stand. Números grandes, tinta azul o negra, sin tachones.</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LA REVISIÓN</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Qué revisa la IA antes de que lo vea Telcel</a:t>
            </a:r>
            <a:endParaRPr lang="en-US" sz="2800" dirty="0"/>
          </a:p>
        </p:txBody>
      </p:sp>
      <p:sp>
        <p:nvSpPr>
          <p:cNvPr id="4" name="Revisa 1"/>
          <p:cNvSpPr/>
          <p:nvPr/>
        </p:nvSpPr>
        <p:spPr>
          <a:xfrm>
            <a:off x="457200" y="1325880"/>
            <a:ext cx="2606040" cy="1143000"/>
          </a:xfrm>
          <a:prstGeom prst="roundRect">
            <a:avLst>
              <a:gd name="adj" fmla="val 9600"/>
            </a:avLst>
          </a:prstGeom>
          <a:solidFill>
            <a:schemeClr val="bg2"/>
          </a:solidFill>
          <a:ln w="12700">
            <a:solidFill>
              <a:schemeClr val="bg2"/>
            </a:solidFill>
            <a:prstDash val="solid"/>
          </a:ln>
        </p:spPr>
      </p:sp>
      <p:sp>
        <p:nvSpPr>
          <p:cNvPr id="5" name="Revisa ícono 1"/>
          <p:cNvSpPr/>
          <p:nvPr/>
        </p:nvSpPr>
        <p:spPr>
          <a:xfrm>
            <a:off x="640080" y="1600200"/>
            <a:ext cx="566928" cy="566928"/>
          </a:xfrm>
          <a:prstGeom prst="ellipse">
            <a:avLst/>
          </a:prstGeom>
          <a:solidFill>
            <a:schemeClr val="accent1"/>
          </a:solidFill>
          <a:ln w="12700">
            <a:solidFill>
              <a:schemeClr val="accent1"/>
            </a:solidFill>
            <a:prstDash val="solid"/>
          </a:ln>
        </p:spPr>
      </p:sp>
      <p:pic>
        <p:nvPicPr>
          <p:cNvPr id="6" name="Revisa ícono 1 icono" descr="preencoded.png">    </p:cNvPr>
          <p:cNvPicPr>
            <a:picLocks noChangeAspect="1"/>
          </p:cNvPicPr>
          <p:nvPr/>
        </p:nvPicPr>
        <p:blipFill>
          <a:blip r:embed="rId1"/>
          <a:stretch>
            <a:fillRect/>
          </a:stretch>
        </p:blipFill>
        <p:spPr>
          <a:xfrm>
            <a:off x="781812" y="1741932"/>
            <a:ext cx="283464" cy="283464"/>
          </a:xfrm>
          <a:prstGeom prst="rect">
            <a:avLst/>
          </a:prstGeom>
        </p:spPr>
      </p:pic>
      <p:sp>
        <p:nvSpPr>
          <p:cNvPr id="7" name="Text 4"/>
          <p:cNvSpPr txBox="1"/>
          <p:nvPr/>
        </p:nvSpPr>
        <p:spPr>
          <a:xfrm>
            <a:off x="1371600" y="1463040"/>
            <a:ext cx="1554480" cy="868680"/>
          </a:xfrm>
          <a:prstGeom prst="rect">
            <a:avLst/>
          </a:prstGeom>
          <a:noFill/>
          <a:ln/>
        </p:spPr>
        <p:txBody>
          <a:bodyPr wrap="square" lIns="0" tIns="0" rIns="0" bIns="0" rtlCol="0" anchor="ctr"/>
          <a:lstStyle/>
          <a:p>
            <a:pPr indent="0" marL="0">
              <a:buNone/>
            </a:pPr>
            <a:r>
              <a:rPr lang="en-US" sz="1300" dirty="0">
                <a:solidFill>
                  <a:schemeClr val="tx1"/>
                </a:solidFill>
              </a:rPr>
              <a:t>Que estén los 4 formatos y las fotos de entrada y salida</a:t>
            </a:r>
            <a:endParaRPr lang="en-US" sz="1300" dirty="0"/>
          </a:p>
        </p:txBody>
      </p:sp>
      <p:sp>
        <p:nvSpPr>
          <p:cNvPr id="8" name="Revisa 2"/>
          <p:cNvSpPr/>
          <p:nvPr/>
        </p:nvSpPr>
        <p:spPr>
          <a:xfrm>
            <a:off x="3246120" y="1325880"/>
            <a:ext cx="2606040" cy="1143000"/>
          </a:xfrm>
          <a:prstGeom prst="roundRect">
            <a:avLst>
              <a:gd name="adj" fmla="val 9600"/>
            </a:avLst>
          </a:prstGeom>
          <a:solidFill>
            <a:schemeClr val="bg2"/>
          </a:solidFill>
          <a:ln w="12700">
            <a:solidFill>
              <a:schemeClr val="bg2"/>
            </a:solidFill>
            <a:prstDash val="solid"/>
          </a:ln>
        </p:spPr>
      </p:sp>
      <p:sp>
        <p:nvSpPr>
          <p:cNvPr id="9" name="Revisa ícono 2"/>
          <p:cNvSpPr/>
          <p:nvPr/>
        </p:nvSpPr>
        <p:spPr>
          <a:xfrm>
            <a:off x="3429000" y="1600200"/>
            <a:ext cx="566928" cy="566928"/>
          </a:xfrm>
          <a:prstGeom prst="ellipse">
            <a:avLst/>
          </a:prstGeom>
          <a:solidFill>
            <a:schemeClr val="accent1"/>
          </a:solidFill>
          <a:ln w="12700">
            <a:solidFill>
              <a:schemeClr val="accent1"/>
            </a:solidFill>
            <a:prstDash val="solid"/>
          </a:ln>
        </p:spPr>
      </p:sp>
      <p:pic>
        <p:nvPicPr>
          <p:cNvPr id="10" name="Revisa ícono 2 icono" descr="preencoded.png">    </p:cNvPr>
          <p:cNvPicPr>
            <a:picLocks noChangeAspect="1"/>
          </p:cNvPicPr>
          <p:nvPr/>
        </p:nvPicPr>
        <p:blipFill>
          <a:blip r:embed="rId2"/>
          <a:stretch>
            <a:fillRect/>
          </a:stretch>
        </p:blipFill>
        <p:spPr>
          <a:xfrm>
            <a:off x="3570732" y="1741932"/>
            <a:ext cx="283464" cy="283464"/>
          </a:xfrm>
          <a:prstGeom prst="rect">
            <a:avLst/>
          </a:prstGeom>
        </p:spPr>
      </p:pic>
      <p:sp>
        <p:nvSpPr>
          <p:cNvPr id="11" name="Text 7"/>
          <p:cNvSpPr txBox="1"/>
          <p:nvPr/>
        </p:nvSpPr>
        <p:spPr>
          <a:xfrm>
            <a:off x="4160520" y="1463040"/>
            <a:ext cx="1554480" cy="868680"/>
          </a:xfrm>
          <a:prstGeom prst="rect">
            <a:avLst/>
          </a:prstGeom>
          <a:noFill/>
          <a:ln/>
        </p:spPr>
        <p:txBody>
          <a:bodyPr wrap="square" lIns="0" tIns="0" rIns="0" bIns="0" rtlCol="0" anchor="ctr"/>
          <a:lstStyle/>
          <a:p>
            <a:pPr indent="0" marL="0">
              <a:buNone/>
            </a:pPr>
            <a:r>
              <a:rPr lang="en-US" sz="1300" dirty="0">
                <a:solidFill>
                  <a:schemeClr val="tx1"/>
                </a:solidFill>
              </a:rPr>
              <a:t>Que la fecha y la plaza sean las del día</a:t>
            </a:r>
            <a:endParaRPr lang="en-US" sz="1300" dirty="0"/>
          </a:p>
        </p:txBody>
      </p:sp>
      <p:sp>
        <p:nvSpPr>
          <p:cNvPr id="12" name="Revisa 3"/>
          <p:cNvSpPr/>
          <p:nvPr/>
        </p:nvSpPr>
        <p:spPr>
          <a:xfrm>
            <a:off x="6035040" y="1325880"/>
            <a:ext cx="2606040" cy="1143000"/>
          </a:xfrm>
          <a:prstGeom prst="roundRect">
            <a:avLst>
              <a:gd name="adj" fmla="val 9600"/>
            </a:avLst>
          </a:prstGeom>
          <a:solidFill>
            <a:schemeClr val="bg2"/>
          </a:solidFill>
          <a:ln w="12700">
            <a:solidFill>
              <a:schemeClr val="bg2"/>
            </a:solidFill>
            <a:prstDash val="solid"/>
          </a:ln>
        </p:spPr>
      </p:sp>
      <p:sp>
        <p:nvSpPr>
          <p:cNvPr id="13" name="Revisa ícono 3"/>
          <p:cNvSpPr/>
          <p:nvPr/>
        </p:nvSpPr>
        <p:spPr>
          <a:xfrm>
            <a:off x="6217920" y="1600200"/>
            <a:ext cx="566928" cy="566928"/>
          </a:xfrm>
          <a:prstGeom prst="ellipse">
            <a:avLst/>
          </a:prstGeom>
          <a:solidFill>
            <a:schemeClr val="accent1"/>
          </a:solidFill>
          <a:ln w="12700">
            <a:solidFill>
              <a:schemeClr val="accent1"/>
            </a:solidFill>
            <a:prstDash val="solid"/>
          </a:ln>
        </p:spPr>
      </p:sp>
      <p:pic>
        <p:nvPicPr>
          <p:cNvPr id="14" name="Revisa ícono 3 icono" descr="preencoded.png">    </p:cNvPr>
          <p:cNvPicPr>
            <a:picLocks noChangeAspect="1"/>
          </p:cNvPicPr>
          <p:nvPr/>
        </p:nvPicPr>
        <p:blipFill>
          <a:blip r:embed="rId3"/>
          <a:stretch>
            <a:fillRect/>
          </a:stretch>
        </p:blipFill>
        <p:spPr>
          <a:xfrm>
            <a:off x="6359652" y="1741932"/>
            <a:ext cx="283464" cy="283464"/>
          </a:xfrm>
          <a:prstGeom prst="rect">
            <a:avLst/>
          </a:prstGeom>
        </p:spPr>
      </p:pic>
      <p:sp>
        <p:nvSpPr>
          <p:cNvPr id="15" name="Text 10"/>
          <p:cNvSpPr txBox="1"/>
          <p:nvPr/>
        </p:nvSpPr>
        <p:spPr>
          <a:xfrm>
            <a:off x="6949440" y="1463040"/>
            <a:ext cx="1554480" cy="868680"/>
          </a:xfrm>
          <a:prstGeom prst="rect">
            <a:avLst/>
          </a:prstGeom>
          <a:noFill/>
          <a:ln/>
        </p:spPr>
        <p:txBody>
          <a:bodyPr wrap="square" lIns="0" tIns="0" rIns="0" bIns="0" rtlCol="0" anchor="ctr"/>
          <a:lstStyle/>
          <a:p>
            <a:pPr indent="0" marL="0">
              <a:buNone/>
            </a:pPr>
            <a:r>
              <a:rPr lang="en-US" sz="1300" dirty="0">
                <a:solidFill>
                  <a:schemeClr val="tx1"/>
                </a:solidFill>
              </a:rPr>
              <a:t>Que no haya campos vacíos</a:t>
            </a:r>
            <a:endParaRPr lang="en-US" sz="1300" dirty="0"/>
          </a:p>
        </p:txBody>
      </p:sp>
      <p:sp>
        <p:nvSpPr>
          <p:cNvPr id="16" name="Revisa 4"/>
          <p:cNvSpPr/>
          <p:nvPr/>
        </p:nvSpPr>
        <p:spPr>
          <a:xfrm>
            <a:off x="457200" y="2651760"/>
            <a:ext cx="2606040" cy="1143000"/>
          </a:xfrm>
          <a:prstGeom prst="roundRect">
            <a:avLst>
              <a:gd name="adj" fmla="val 9600"/>
            </a:avLst>
          </a:prstGeom>
          <a:solidFill>
            <a:schemeClr val="bg2"/>
          </a:solidFill>
          <a:ln w="12700">
            <a:solidFill>
              <a:schemeClr val="bg2"/>
            </a:solidFill>
            <a:prstDash val="solid"/>
          </a:ln>
        </p:spPr>
      </p:sp>
      <p:sp>
        <p:nvSpPr>
          <p:cNvPr id="17" name="Revisa ícono 4"/>
          <p:cNvSpPr/>
          <p:nvPr/>
        </p:nvSpPr>
        <p:spPr>
          <a:xfrm>
            <a:off x="640080" y="2926080"/>
            <a:ext cx="566928" cy="566928"/>
          </a:xfrm>
          <a:prstGeom prst="ellipse">
            <a:avLst/>
          </a:prstGeom>
          <a:solidFill>
            <a:schemeClr val="accent1"/>
          </a:solidFill>
          <a:ln w="12700">
            <a:solidFill>
              <a:schemeClr val="accent1"/>
            </a:solidFill>
            <a:prstDash val="solid"/>
          </a:ln>
        </p:spPr>
      </p:sp>
      <p:pic>
        <p:nvPicPr>
          <p:cNvPr id="18" name="Revisa ícono 4 icono" descr="preencoded.png">    </p:cNvPr>
          <p:cNvPicPr>
            <a:picLocks noChangeAspect="1"/>
          </p:cNvPicPr>
          <p:nvPr/>
        </p:nvPicPr>
        <p:blipFill>
          <a:blip r:embed="rId4"/>
          <a:stretch>
            <a:fillRect/>
          </a:stretch>
        </p:blipFill>
        <p:spPr>
          <a:xfrm>
            <a:off x="781812" y="3067812"/>
            <a:ext cx="283464" cy="283464"/>
          </a:xfrm>
          <a:prstGeom prst="rect">
            <a:avLst/>
          </a:prstGeom>
        </p:spPr>
      </p:pic>
      <p:sp>
        <p:nvSpPr>
          <p:cNvPr id="19" name="Text 13"/>
          <p:cNvSpPr txBox="1"/>
          <p:nvPr/>
        </p:nvSpPr>
        <p:spPr>
          <a:xfrm>
            <a:off x="1371600" y="2788920"/>
            <a:ext cx="1554480" cy="868680"/>
          </a:xfrm>
          <a:prstGeom prst="rect">
            <a:avLst/>
          </a:prstGeom>
          <a:noFill/>
          <a:ln/>
        </p:spPr>
        <p:txBody>
          <a:bodyPr wrap="square" lIns="0" tIns="0" rIns="0" bIns="0" rtlCol="0" anchor="ctr"/>
          <a:lstStyle/>
          <a:p>
            <a:pPr indent="0" marL="0">
              <a:buNone/>
            </a:pPr>
            <a:r>
              <a:rPr lang="en-US" sz="1300" dirty="0">
                <a:solidFill>
                  <a:schemeClr val="tx1"/>
                </a:solidFill>
              </a:rPr>
              <a:t>Que estén la firma y el sello del distribuidor</a:t>
            </a:r>
            <a:endParaRPr lang="en-US" sz="1300" dirty="0"/>
          </a:p>
        </p:txBody>
      </p:sp>
      <p:sp>
        <p:nvSpPr>
          <p:cNvPr id="20" name="Revisa 5"/>
          <p:cNvSpPr/>
          <p:nvPr/>
        </p:nvSpPr>
        <p:spPr>
          <a:xfrm>
            <a:off x="3246120" y="2651760"/>
            <a:ext cx="2606040" cy="1143000"/>
          </a:xfrm>
          <a:prstGeom prst="roundRect">
            <a:avLst>
              <a:gd name="adj" fmla="val 9600"/>
            </a:avLst>
          </a:prstGeom>
          <a:solidFill>
            <a:schemeClr val="bg2"/>
          </a:solidFill>
          <a:ln w="12700">
            <a:solidFill>
              <a:schemeClr val="bg2"/>
            </a:solidFill>
            <a:prstDash val="solid"/>
          </a:ln>
        </p:spPr>
      </p:sp>
      <p:sp>
        <p:nvSpPr>
          <p:cNvPr id="21" name="Revisa ícono 5"/>
          <p:cNvSpPr/>
          <p:nvPr/>
        </p:nvSpPr>
        <p:spPr>
          <a:xfrm>
            <a:off x="3429000" y="2926080"/>
            <a:ext cx="566928" cy="566928"/>
          </a:xfrm>
          <a:prstGeom prst="ellipse">
            <a:avLst/>
          </a:prstGeom>
          <a:solidFill>
            <a:schemeClr val="accent1"/>
          </a:solidFill>
          <a:ln w="12700">
            <a:solidFill>
              <a:schemeClr val="accent1"/>
            </a:solidFill>
            <a:prstDash val="solid"/>
          </a:ln>
        </p:spPr>
      </p:sp>
      <p:pic>
        <p:nvPicPr>
          <p:cNvPr id="22" name="Revisa ícono 5 icono" descr="preencoded.png">    </p:cNvPr>
          <p:cNvPicPr>
            <a:picLocks noChangeAspect="1"/>
          </p:cNvPicPr>
          <p:nvPr/>
        </p:nvPicPr>
        <p:blipFill>
          <a:blip r:embed="rId5"/>
          <a:stretch>
            <a:fillRect/>
          </a:stretch>
        </p:blipFill>
        <p:spPr>
          <a:xfrm>
            <a:off x="3570732" y="3067812"/>
            <a:ext cx="283464" cy="283464"/>
          </a:xfrm>
          <a:prstGeom prst="rect">
            <a:avLst/>
          </a:prstGeom>
        </p:spPr>
      </p:pic>
      <p:sp>
        <p:nvSpPr>
          <p:cNvPr id="23" name="Text 16"/>
          <p:cNvSpPr txBox="1"/>
          <p:nvPr/>
        </p:nvSpPr>
        <p:spPr>
          <a:xfrm>
            <a:off x="4160520" y="2788920"/>
            <a:ext cx="1554480" cy="868680"/>
          </a:xfrm>
          <a:prstGeom prst="rect">
            <a:avLst/>
          </a:prstGeom>
          <a:noFill/>
          <a:ln/>
        </p:spPr>
        <p:txBody>
          <a:bodyPr wrap="square" lIns="0" tIns="0" rIns="0" bIns="0" rtlCol="0" anchor="ctr"/>
          <a:lstStyle/>
          <a:p>
            <a:pPr indent="0" marL="0">
              <a:buNone/>
            </a:pPr>
            <a:r>
              <a:rPr lang="en-US" sz="1300" dirty="0">
                <a:solidFill>
                  <a:schemeClr val="tx1"/>
                </a:solidFill>
              </a:rPr>
              <a:t>Que las sumas cuadren entre hojas</a:t>
            </a:r>
            <a:endParaRPr lang="en-US" sz="1300" dirty="0"/>
          </a:p>
        </p:txBody>
      </p:sp>
      <p:sp>
        <p:nvSpPr>
          <p:cNvPr id="24" name="Revisa 6"/>
          <p:cNvSpPr/>
          <p:nvPr/>
        </p:nvSpPr>
        <p:spPr>
          <a:xfrm>
            <a:off x="6035040" y="2651760"/>
            <a:ext cx="2606040" cy="1143000"/>
          </a:xfrm>
          <a:prstGeom prst="roundRect">
            <a:avLst>
              <a:gd name="adj" fmla="val 9600"/>
            </a:avLst>
          </a:prstGeom>
          <a:solidFill>
            <a:schemeClr val="bg2"/>
          </a:solidFill>
          <a:ln w="12700">
            <a:solidFill>
              <a:schemeClr val="bg2"/>
            </a:solidFill>
            <a:prstDash val="solid"/>
          </a:ln>
        </p:spPr>
      </p:sp>
      <p:sp>
        <p:nvSpPr>
          <p:cNvPr id="25" name="Revisa ícono 6"/>
          <p:cNvSpPr/>
          <p:nvPr/>
        </p:nvSpPr>
        <p:spPr>
          <a:xfrm>
            <a:off x="6217920" y="2926080"/>
            <a:ext cx="566928" cy="566928"/>
          </a:xfrm>
          <a:prstGeom prst="ellipse">
            <a:avLst/>
          </a:prstGeom>
          <a:solidFill>
            <a:schemeClr val="accent1"/>
          </a:solidFill>
          <a:ln w="12700">
            <a:solidFill>
              <a:schemeClr val="accent1"/>
            </a:solidFill>
            <a:prstDash val="solid"/>
          </a:ln>
        </p:spPr>
      </p:sp>
      <p:pic>
        <p:nvPicPr>
          <p:cNvPr id="26" name="Revisa ícono 6 icono" descr="preencoded.png">    </p:cNvPr>
          <p:cNvPicPr>
            <a:picLocks noChangeAspect="1"/>
          </p:cNvPicPr>
          <p:nvPr/>
        </p:nvPicPr>
        <p:blipFill>
          <a:blip r:embed="rId6"/>
          <a:stretch>
            <a:fillRect/>
          </a:stretch>
        </p:blipFill>
        <p:spPr>
          <a:xfrm>
            <a:off x="6359652" y="3067812"/>
            <a:ext cx="283464" cy="283464"/>
          </a:xfrm>
          <a:prstGeom prst="rect">
            <a:avLst/>
          </a:prstGeom>
        </p:spPr>
      </p:pic>
      <p:sp>
        <p:nvSpPr>
          <p:cNvPr id="27" name="Text 19"/>
          <p:cNvSpPr txBox="1"/>
          <p:nvPr/>
        </p:nvSpPr>
        <p:spPr>
          <a:xfrm>
            <a:off x="6949440" y="2788920"/>
            <a:ext cx="1554480" cy="868680"/>
          </a:xfrm>
          <a:prstGeom prst="rect">
            <a:avLst/>
          </a:prstGeom>
          <a:noFill/>
          <a:ln/>
        </p:spPr>
        <p:txBody>
          <a:bodyPr wrap="square" lIns="0" tIns="0" rIns="0" bIns="0" rtlCol="0" anchor="ctr"/>
          <a:lstStyle/>
          <a:p>
            <a:pPr indent="0" marL="0">
              <a:buNone/>
            </a:pPr>
            <a:r>
              <a:rPr lang="en-US" sz="1300" dirty="0">
                <a:solidFill>
                  <a:schemeClr val="tx1"/>
                </a:solidFill>
              </a:rPr>
              <a:t>Que las fotos sean del día, con la pose, y no repetidas</a:t>
            </a:r>
            <a:endParaRPr lang="en-US" sz="1300" dirty="0"/>
          </a:p>
        </p:txBody>
      </p:sp>
      <p:sp>
        <p:nvSpPr>
          <p:cNvPr id="28" name="Text 20"/>
          <p:cNvSpPr txBox="1"/>
          <p:nvPr/>
        </p:nvSpPr>
        <p:spPr>
          <a:xfrm>
            <a:off x="457200" y="4069080"/>
            <a:ext cx="8229600" cy="365760"/>
          </a:xfrm>
          <a:prstGeom prst="rect">
            <a:avLst/>
          </a:prstGeom>
          <a:noFill/>
          <a:ln/>
        </p:spPr>
        <p:txBody>
          <a:bodyPr wrap="square" lIns="0" tIns="0" rIns="0" bIns="0" rtlCol="0" anchor="t"/>
          <a:lstStyle/>
          <a:p>
            <a:pPr indent="0" marL="0">
              <a:buNone/>
            </a:pPr>
            <a:r>
              <a:rPr lang="en-US" sz="1600" b="1" dirty="0">
                <a:solidFill>
                  <a:schemeClr val="tx1"/>
                </a:solidFill>
              </a:rPr>
              <a:t>Si algo falla, </a:t>
            </a:r>
            <a:pPr indent="0" marL="0">
              <a:buNone/>
            </a:pPr>
            <a:r>
              <a:rPr lang="en-US" sz="1600" dirty="0">
                <a:solidFill>
                  <a:schemeClr val="tx1"/>
                </a:solidFill>
              </a:rPr>
              <a:t>no se manda a Telcel hasta corregirlo.</a:t>
            </a:r>
            <a:endParaRPr lang="en-US" sz="16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LA REVISIÓN</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Todo lo que pasó, en un reporte de incidencias</a:t>
            </a:r>
            <a:endParaRPr lang="en-US" sz="2800" dirty="0"/>
          </a:p>
        </p:txBody>
      </p:sp>
      <p:graphicFrame>
        <p:nvGraphicFramePr>
          <p:cNvPr id="16" name="Reporte de incidencias ejemplo"/>
          <p:cNvGraphicFramePr>
            <a:graphicFrameLocks noGrp="1"/>
          </p:cNvGraphicFramePr>
          <p:nvPr>
            <p:extLst>
              <p:ext uri="{D42A27DB-BD31-4B8C-83A1-F6EECF244321}">
                <p14:modId xmlns:p14="http://schemas.microsoft.com/office/powerpoint/2010/main" val="1579011935"/>
              </p:ext>
            </p:extLst>
          </p:nvPr>
        </p:nvGraphicFramePr>
        <p:xfrm>
          <a:off x="457200" y="1280160"/>
          <a:ext cx="8229600" cy="914400"/>
        </p:xfrm>
        <a:graphic>
          <a:graphicData uri="http://schemas.openxmlformats.org/drawingml/2006/table">
            <a:tbl>
              <a:tblPr/>
              <a:tblGrid>
                <a:gridCol w="640080"/>
                <a:gridCol w="868680"/>
                <a:gridCol w="2743200"/>
                <a:gridCol w="2788920"/>
                <a:gridCol w="1188720"/>
              </a:tblGrid>
              <a:tr h="347472">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Hora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Stand</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Qué pasó</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Cómo se resolvió</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Estado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r>
              <a:tr h="347472">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11:10</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09</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Sin foto de entrada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Nico avisó a la agencia; llegó 11:18</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Resuelto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3"/>
                    </a:solidFill>
                  </a:tcPr>
                </a:tc>
              </a:tr>
              <a:tr h="347472">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11:21</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02</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Retardo: Ana López, 21 min</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Foto de llegada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Registrado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3"/>
                    </a:solidFill>
                  </a:tcPr>
                </a:tc>
              </a:tr>
              <a:tr h="347472">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21:05</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02</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Fecha equivocada en Reporte de Ventas</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El supervisor corrigió la hoja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Resuelto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3"/>
                    </a:solidFill>
                  </a:tcPr>
                </a:tc>
              </a:tr>
              <a:tr h="347472">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21:05</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02</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9 líneas vs 7 ventas en Efectividad</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Eran 7; se corrigió</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Resuelto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3"/>
                    </a:solidFill>
                  </a:tcPr>
                </a:tc>
              </a:tr>
              <a:tr h="347472">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21:08</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02</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Monto ilegible en la venta 6</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El supervisor confirmó $499</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Resuelto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3"/>
                    </a:solidFill>
                  </a:tcPr>
                </a:tc>
              </a:tr>
              <a:tr h="347472">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21:30</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04</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Falta firma en el Cuestionario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Se firma mañana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Pendiente</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2"/>
                    </a:solidFill>
                  </a:tcPr>
                </a:tc>
              </a:tr>
            </a:tbl>
          </a:graphicData>
        </a:graphic>
      </p:graphicFrame>
      <p:sp>
        <p:nvSpPr>
          <p:cNvPr id="5" name="Incidencias 1"/>
          <p:cNvSpPr/>
          <p:nvPr/>
        </p:nvSpPr>
        <p:spPr>
          <a:xfrm>
            <a:off x="457200" y="3931920"/>
            <a:ext cx="502920" cy="502920"/>
          </a:xfrm>
          <a:prstGeom prst="ellipse">
            <a:avLst/>
          </a:prstGeom>
          <a:solidFill>
            <a:schemeClr val="accent1"/>
          </a:solidFill>
          <a:ln w="12700">
            <a:solidFill>
              <a:schemeClr val="accent1"/>
            </a:solidFill>
            <a:prstDash val="solid"/>
          </a:ln>
        </p:spPr>
      </p:sp>
      <p:pic>
        <p:nvPicPr>
          <p:cNvPr id="6" name="Incidencias 1 icono" descr="preencoded.png">    </p:cNvPr>
          <p:cNvPicPr>
            <a:picLocks noChangeAspect="1"/>
          </p:cNvPicPr>
          <p:nvPr/>
        </p:nvPicPr>
        <p:blipFill>
          <a:blip r:embed="rId1"/>
          <a:stretch>
            <a:fillRect/>
          </a:stretch>
        </p:blipFill>
        <p:spPr>
          <a:xfrm>
            <a:off x="582930" y="4057650"/>
            <a:ext cx="251460" cy="251460"/>
          </a:xfrm>
          <a:prstGeom prst="rect">
            <a:avLst/>
          </a:prstGeom>
        </p:spPr>
      </p:pic>
      <p:sp>
        <p:nvSpPr>
          <p:cNvPr id="7" name="Text 3"/>
          <p:cNvSpPr txBox="1"/>
          <p:nvPr/>
        </p:nvSpPr>
        <p:spPr>
          <a:xfrm>
            <a:off x="1097280" y="3931920"/>
            <a:ext cx="2011680" cy="502920"/>
          </a:xfrm>
          <a:prstGeom prst="rect">
            <a:avLst/>
          </a:prstGeom>
          <a:noFill/>
          <a:ln/>
        </p:spPr>
        <p:txBody>
          <a:bodyPr wrap="square" lIns="0" tIns="0" rIns="0" bIns="0" rtlCol="0" anchor="ctr"/>
          <a:lstStyle/>
          <a:p>
            <a:pPr indent="0" marL="0">
              <a:buNone/>
            </a:pPr>
            <a:r>
              <a:rPr lang="en-US" sz="1300" b="1" dirty="0">
                <a:solidFill>
                  <a:schemeClr val="tx1"/>
                </a:solidFill>
              </a:rPr>
              <a:t>Sale solo cada día y cada semana</a:t>
            </a:r>
            <a:endParaRPr lang="en-US" sz="1300" dirty="0"/>
          </a:p>
        </p:txBody>
      </p:sp>
      <p:sp>
        <p:nvSpPr>
          <p:cNvPr id="8" name="Incidencias 2"/>
          <p:cNvSpPr/>
          <p:nvPr/>
        </p:nvSpPr>
        <p:spPr>
          <a:xfrm>
            <a:off x="3246120" y="3931920"/>
            <a:ext cx="502920" cy="502920"/>
          </a:xfrm>
          <a:prstGeom prst="ellipse">
            <a:avLst/>
          </a:prstGeom>
          <a:solidFill>
            <a:schemeClr val="accent1"/>
          </a:solidFill>
          <a:ln w="12700">
            <a:solidFill>
              <a:schemeClr val="accent1"/>
            </a:solidFill>
            <a:prstDash val="solid"/>
          </a:ln>
        </p:spPr>
      </p:sp>
      <p:pic>
        <p:nvPicPr>
          <p:cNvPr id="9" name="Incidencias 2 icono" descr="preencoded.png">    </p:cNvPr>
          <p:cNvPicPr>
            <a:picLocks noChangeAspect="1"/>
          </p:cNvPicPr>
          <p:nvPr/>
        </p:nvPicPr>
        <p:blipFill>
          <a:blip r:embed="rId2"/>
          <a:stretch>
            <a:fillRect/>
          </a:stretch>
        </p:blipFill>
        <p:spPr>
          <a:xfrm>
            <a:off x="3371850" y="4057650"/>
            <a:ext cx="251460" cy="251460"/>
          </a:xfrm>
          <a:prstGeom prst="rect">
            <a:avLst/>
          </a:prstGeom>
        </p:spPr>
      </p:pic>
      <p:sp>
        <p:nvSpPr>
          <p:cNvPr id="10" name="Text 5"/>
          <p:cNvSpPr txBox="1"/>
          <p:nvPr/>
        </p:nvSpPr>
        <p:spPr>
          <a:xfrm>
            <a:off x="3886200" y="3931920"/>
            <a:ext cx="2011680" cy="502920"/>
          </a:xfrm>
          <a:prstGeom prst="rect">
            <a:avLst/>
          </a:prstGeom>
          <a:noFill/>
          <a:ln/>
        </p:spPr>
        <p:txBody>
          <a:bodyPr wrap="square" lIns="0" tIns="0" rIns="0" bIns="0" rtlCol="0" anchor="ctr"/>
          <a:lstStyle/>
          <a:p>
            <a:pPr indent="0" marL="0">
              <a:buNone/>
            </a:pPr>
            <a:r>
              <a:rPr lang="en-US" sz="1300" b="1" dirty="0">
                <a:solidFill>
                  <a:schemeClr val="tx1"/>
                </a:solidFill>
              </a:rPr>
              <a:t>Por stand, por tipo y por persona</a:t>
            </a:r>
            <a:endParaRPr lang="en-US" sz="1300" dirty="0"/>
          </a:p>
        </p:txBody>
      </p:sp>
      <p:sp>
        <p:nvSpPr>
          <p:cNvPr id="11" name="Incidencias 3"/>
          <p:cNvSpPr/>
          <p:nvPr/>
        </p:nvSpPr>
        <p:spPr>
          <a:xfrm>
            <a:off x="6035040" y="3931920"/>
            <a:ext cx="502920" cy="502920"/>
          </a:xfrm>
          <a:prstGeom prst="ellipse">
            <a:avLst/>
          </a:prstGeom>
          <a:solidFill>
            <a:schemeClr val="accent1"/>
          </a:solidFill>
          <a:ln w="12700">
            <a:solidFill>
              <a:schemeClr val="accent1"/>
            </a:solidFill>
            <a:prstDash val="solid"/>
          </a:ln>
        </p:spPr>
      </p:sp>
      <p:pic>
        <p:nvPicPr>
          <p:cNvPr id="12" name="Incidencias 3 icono" descr="preencoded.png">    </p:cNvPr>
          <p:cNvPicPr>
            <a:picLocks noChangeAspect="1"/>
          </p:cNvPicPr>
          <p:nvPr/>
        </p:nvPicPr>
        <p:blipFill>
          <a:blip r:embed="rId3"/>
          <a:stretch>
            <a:fillRect/>
          </a:stretch>
        </p:blipFill>
        <p:spPr>
          <a:xfrm>
            <a:off x="6160770" y="4057650"/>
            <a:ext cx="251460" cy="251460"/>
          </a:xfrm>
          <a:prstGeom prst="rect">
            <a:avLst/>
          </a:prstGeom>
        </p:spPr>
      </p:pic>
      <p:sp>
        <p:nvSpPr>
          <p:cNvPr id="13" name="Text 7"/>
          <p:cNvSpPr txBox="1"/>
          <p:nvPr/>
        </p:nvSpPr>
        <p:spPr>
          <a:xfrm>
            <a:off x="6675120" y="3931920"/>
            <a:ext cx="2011680" cy="502920"/>
          </a:xfrm>
          <a:prstGeom prst="rect">
            <a:avLst/>
          </a:prstGeom>
          <a:noFill/>
          <a:ln/>
        </p:spPr>
        <p:txBody>
          <a:bodyPr wrap="square" lIns="0" tIns="0" rIns="0" bIns="0" rtlCol="0" anchor="ctr"/>
          <a:lstStyle/>
          <a:p>
            <a:pPr indent="0" marL="0">
              <a:buNone/>
            </a:pPr>
            <a:r>
              <a:rPr lang="en-US" sz="1300" b="1" dirty="0">
                <a:solidFill>
                  <a:schemeClr val="tx1"/>
                </a:solidFill>
              </a:rPr>
              <a:t>Es la defensa cuando Telcel descuenta</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LA AGENCIA</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Una pantalla para los 12 stands</a:t>
            </a:r>
            <a:endParaRPr lang="en-US" sz="2800" dirty="0"/>
          </a:p>
        </p:txBody>
      </p:sp>
      <p:graphicFrame>
        <p:nvGraphicFramePr>
          <p:cNvPr id="17" name="Tabla stands ejemplo"/>
          <p:cNvGraphicFramePr>
            <a:graphicFrameLocks noGrp="1"/>
          </p:cNvGraphicFramePr>
          <p:nvPr>
            <p:extLst>
              <p:ext uri="{D42A27DB-BD31-4B8C-83A1-F6EECF244321}">
                <p14:modId xmlns:p14="http://schemas.microsoft.com/office/powerpoint/2010/main" val="1579011935"/>
              </p:ext>
            </p:extLst>
          </p:nvPr>
        </p:nvGraphicFramePr>
        <p:xfrm>
          <a:off x="457200" y="1325880"/>
          <a:ext cx="5577840" cy="914400"/>
        </p:xfrm>
        <a:graphic>
          <a:graphicData uri="http://schemas.openxmlformats.org/drawingml/2006/table">
            <a:tbl>
              <a:tblPr/>
              <a:tblGrid>
                <a:gridCol w="1234440"/>
                <a:gridCol w="777240"/>
                <a:gridCol w="822960"/>
                <a:gridCol w="731520"/>
                <a:gridCol w="731520"/>
                <a:gridCol w="1280160"/>
              </a:tblGrid>
              <a:tr h="365760">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Stand</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Entrada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Personal</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Salida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Hojas</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Estado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tx1"/>
                    </a:solidFill>
                  </a:tcPr>
                </a:tc>
              </a:tr>
              <a:tr h="365760">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01</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11:02</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5 de 5</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21:01</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4 de 4</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Completo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3"/>
                    </a:solidFill>
                  </a:tcPr>
                </a:tc>
              </a:tr>
              <a:tr h="365760">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02</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11:03</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4 de 5</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21:00</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4 de 4</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Retardo: Ana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2"/>
                    </a:solidFill>
                  </a:tcPr>
                </a:tc>
              </a:tr>
              <a:tr h="365760">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03</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Sin entrada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4"/>
                    </a:solidFill>
                  </a:tcPr>
                </a:tc>
              </a:tr>
              <a:tr h="365760">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04</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11:01</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5 de 5</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21:03</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3 de 4</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Falta 1 hoja</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2"/>
                    </a:solidFill>
                  </a:tcPr>
                </a:tc>
              </a:tr>
              <a:tr h="365760">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05</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11:04</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6 de 6</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En operación</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bg2"/>
                    </a:solidFill>
                  </a:tcPr>
                </a:tc>
              </a:tr>
              <a:tr h="365760">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Stand 06</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10:59</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5 de 5</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21:02</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dirty="0">
                          <a:solidFill>
                            <a:schemeClr val="tx1"/>
                          </a:solidFill>
                          <a:latin typeface="Calibri" pitchFamily="34" charset="0"/>
                          <a:ea typeface="Calibri" pitchFamily="34" charset="-122"/>
                          <a:cs typeface="Calibri" pitchFamily="34" charset="-120"/>
                        </a:rPr>
                        <a:t>4 de 4</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Completo</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solidFill>
                      <a:schemeClr val="accent3"/>
                    </a:solidFill>
                  </a:tcPr>
                </a:tc>
              </a:tr>
              <a:tr h="365760">
                <a:tc>
                  <a:txBody>
                    <a:bodyPr/>
                    <a:lstStyle/>
                    <a:p>
                      <a:pPr indent="0" marL="0">
                        <a:buNone/>
                      </a:pPr>
                      <a:r>
                        <a:rPr lang="en-US" sz="1100" i="1" dirty="0">
                          <a:solidFill>
                            <a:schemeClr val="accent5"/>
                          </a:solidFill>
                          <a:latin typeface="Calibri" pitchFamily="34" charset="0"/>
                          <a:ea typeface="Calibri" pitchFamily="34" charset="-122"/>
                          <a:cs typeface="Calibri" pitchFamily="34" charset="-120"/>
                        </a:rPr>
                        <a:t>… y 6 stands más</a:t>
                      </a: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c>
                  <a:txBody>
                    <a:bodyPr/>
                    <a:lstStyle/>
                    <a:p>
                      <a:pPr indent="0" marL="0">
                        <a:buNone/>
                      </a:pPr>
                      <a:endParaRPr lang="en-US" sz="1100" dirty="0">
                        <a:latin typeface="Calibri" charset="0"/>
                        <a:ea typeface="Calibri" charset="0"/>
                        <a:cs typeface="Calibri" charset="0"/>
                      </a:endParaRPr>
                    </a:p>
                  </a:txBody>
                  <a:tcPr marL="5486400" marR="5486400" marT="0" marB="0" anchor="ctr">
                    <a:lnL w="6350" cap="flat" cmpd="sng" algn="ctr">
                      <a:solidFill>
                        <a:srgbClr val="D5DBE8"/>
                      </a:solidFill>
                      <a:prstDash val="solid"/>
                      <a:round/>
                      <a:headEnd type="none" w="med" len="med"/>
                      <a:tailEnd type="none" w="med" len="med"/>
                    </a:lnL>
                    <a:lnR w="6350" cap="flat" cmpd="sng" algn="ctr">
                      <a:solidFill>
                        <a:srgbClr val="D5DBE8"/>
                      </a:solidFill>
                      <a:prstDash val="solid"/>
                      <a:round/>
                      <a:headEnd type="none" w="med" len="med"/>
                      <a:tailEnd type="none" w="med" len="med"/>
                    </a:lnR>
                    <a:lnT w="6350" cap="flat" cmpd="sng" algn="ctr">
                      <a:solidFill>
                        <a:srgbClr val="D5DBE8"/>
                      </a:solidFill>
                      <a:prstDash val="solid"/>
                      <a:round/>
                      <a:headEnd type="none" w="med" len="med"/>
                      <a:tailEnd type="none" w="med" len="med"/>
                    </a:lnT>
                    <a:lnB w="6350" cap="flat" cmpd="sng" algn="ctr">
                      <a:solidFill>
                        <a:srgbClr val="D5DBE8"/>
                      </a:solidFill>
                      <a:prstDash val="solid"/>
                      <a:round/>
                      <a:headEnd type="none" w="med" len="med"/>
                      <a:tailEnd type="none" w="med" len="med"/>
                    </a:lnB>
                  </a:tcPr>
                </a:tc>
              </a:tr>
            </a:tbl>
          </a:graphicData>
        </a:graphic>
      </p:graphicFrame>
      <p:sp>
        <p:nvSpPr>
          <p:cNvPr id="5" name="Ritmo agencia"/>
          <p:cNvSpPr/>
          <p:nvPr/>
        </p:nvSpPr>
        <p:spPr>
          <a:xfrm>
            <a:off x="6309360" y="1325880"/>
            <a:ext cx="2377440" cy="3200400"/>
          </a:xfrm>
          <a:prstGeom prst="roundRect">
            <a:avLst>
              <a:gd name="adj" fmla="val 4615"/>
            </a:avLst>
          </a:prstGeom>
          <a:solidFill>
            <a:schemeClr val="bg2"/>
          </a:solidFill>
          <a:ln w="12700">
            <a:solidFill>
              <a:schemeClr val="bg2"/>
            </a:solidFill>
            <a:prstDash val="solid"/>
          </a:ln>
        </p:spPr>
      </p:sp>
      <p:sp>
        <p:nvSpPr>
          <p:cNvPr id="6" name="Text 3"/>
          <p:cNvSpPr txBox="1"/>
          <p:nvPr/>
        </p:nvSpPr>
        <p:spPr>
          <a:xfrm>
            <a:off x="6492240" y="1463040"/>
            <a:ext cx="2057400" cy="320040"/>
          </a:xfrm>
          <a:prstGeom prst="rect">
            <a:avLst/>
          </a:prstGeom>
          <a:noFill/>
          <a:ln/>
        </p:spPr>
        <p:txBody>
          <a:bodyPr wrap="square" lIns="0" tIns="0" rIns="0" bIns="0" rtlCol="0" anchor="t"/>
          <a:lstStyle/>
          <a:p>
            <a:pPr indent="0" marL="0">
              <a:buNone/>
            </a:pPr>
            <a:r>
              <a:rPr lang="en-US" sz="1400" b="1" dirty="0">
                <a:solidFill>
                  <a:schemeClr val="tx1"/>
                </a:solidFill>
              </a:rPr>
              <a:t>Ritmo del día</a:t>
            </a:r>
            <a:endParaRPr lang="en-US" sz="1400" dirty="0"/>
          </a:p>
        </p:txBody>
      </p:sp>
      <p:sp>
        <p:nvSpPr>
          <p:cNvPr id="7" name="Text 4"/>
          <p:cNvSpPr txBox="1"/>
          <p:nvPr/>
        </p:nvSpPr>
        <p:spPr>
          <a:xfrm>
            <a:off x="6492240" y="1920240"/>
            <a:ext cx="2057400" cy="256032"/>
          </a:xfrm>
          <a:prstGeom prst="rect">
            <a:avLst/>
          </a:prstGeom>
          <a:noFill/>
          <a:ln/>
        </p:spPr>
        <p:txBody>
          <a:bodyPr wrap="square" lIns="0" tIns="0" rIns="0" bIns="0" rtlCol="0" anchor="t"/>
          <a:lstStyle/>
          <a:p>
            <a:pPr indent="0" marL="0">
              <a:buNone/>
            </a:pPr>
            <a:r>
              <a:rPr lang="en-US" sz="1300" b="1" dirty="0">
                <a:solidFill>
                  <a:schemeClr val="accent1"/>
                </a:solidFill>
              </a:rPr>
              <a:t>Al abrir</a:t>
            </a:r>
            <a:endParaRPr lang="en-US" sz="1300" dirty="0"/>
          </a:p>
        </p:txBody>
      </p:sp>
      <p:sp>
        <p:nvSpPr>
          <p:cNvPr id="8" name="Text 5"/>
          <p:cNvSpPr txBox="1"/>
          <p:nvPr/>
        </p:nvSpPr>
        <p:spPr>
          <a:xfrm>
            <a:off x="6492240" y="2176272"/>
            <a:ext cx="2057400" cy="502920"/>
          </a:xfrm>
          <a:prstGeom prst="rect">
            <a:avLst/>
          </a:prstGeom>
          <a:noFill/>
          <a:ln/>
        </p:spPr>
        <p:txBody>
          <a:bodyPr wrap="square" lIns="0" tIns="0" rIns="0" bIns="0" rtlCol="0" anchor="t"/>
          <a:lstStyle/>
          <a:p>
            <a:pPr indent="0" marL="0">
              <a:buNone/>
            </a:pPr>
            <a:r>
              <a:rPr lang="en-US" sz="1300" dirty="0">
                <a:solidFill>
                  <a:schemeClr val="tx1"/>
                </a:solidFill>
              </a:rPr>
              <a:t>¿Llegaron las 12 entradas?</a:t>
            </a:r>
            <a:endParaRPr lang="en-US" sz="1300" dirty="0"/>
          </a:p>
        </p:txBody>
      </p:sp>
      <p:sp>
        <p:nvSpPr>
          <p:cNvPr id="9" name="Text 6"/>
          <p:cNvSpPr txBox="1"/>
          <p:nvPr/>
        </p:nvSpPr>
        <p:spPr>
          <a:xfrm>
            <a:off x="6492240" y="2743200"/>
            <a:ext cx="2057400" cy="256032"/>
          </a:xfrm>
          <a:prstGeom prst="rect">
            <a:avLst/>
          </a:prstGeom>
          <a:noFill/>
          <a:ln/>
        </p:spPr>
        <p:txBody>
          <a:bodyPr wrap="square" lIns="0" tIns="0" rIns="0" bIns="0" rtlCol="0" anchor="t"/>
          <a:lstStyle/>
          <a:p>
            <a:pPr indent="0" marL="0">
              <a:buNone/>
            </a:pPr>
            <a:r>
              <a:rPr lang="en-US" sz="1300" b="1" dirty="0">
                <a:solidFill>
                  <a:schemeClr val="accent1"/>
                </a:solidFill>
              </a:rPr>
              <a:t>En la noche</a:t>
            </a:r>
            <a:endParaRPr lang="en-US" sz="1300" dirty="0"/>
          </a:p>
        </p:txBody>
      </p:sp>
      <p:sp>
        <p:nvSpPr>
          <p:cNvPr id="10" name="Text 7"/>
          <p:cNvSpPr txBox="1"/>
          <p:nvPr/>
        </p:nvSpPr>
        <p:spPr>
          <a:xfrm>
            <a:off x="6492240" y="2999232"/>
            <a:ext cx="2057400" cy="502920"/>
          </a:xfrm>
          <a:prstGeom prst="rect">
            <a:avLst/>
          </a:prstGeom>
          <a:noFill/>
          <a:ln/>
        </p:spPr>
        <p:txBody>
          <a:bodyPr wrap="square" lIns="0" tIns="0" rIns="0" bIns="0" rtlCol="0" anchor="t"/>
          <a:lstStyle/>
          <a:p>
            <a:pPr indent="0" marL="0">
              <a:buNone/>
            </a:pPr>
            <a:r>
              <a:rPr lang="en-US" sz="1300" dirty="0">
                <a:solidFill>
                  <a:schemeClr val="tx1"/>
                </a:solidFill>
              </a:rPr>
              <a:t>Revisa lo que marcó la IA y aprueba</a:t>
            </a:r>
            <a:endParaRPr lang="en-US" sz="1300" dirty="0"/>
          </a:p>
        </p:txBody>
      </p:sp>
      <p:sp>
        <p:nvSpPr>
          <p:cNvPr id="11" name="Text 8"/>
          <p:cNvSpPr txBox="1"/>
          <p:nvPr/>
        </p:nvSpPr>
        <p:spPr>
          <a:xfrm>
            <a:off x="6492240" y="3566160"/>
            <a:ext cx="2057400" cy="256032"/>
          </a:xfrm>
          <a:prstGeom prst="rect">
            <a:avLst/>
          </a:prstGeom>
          <a:noFill/>
          <a:ln/>
        </p:spPr>
        <p:txBody>
          <a:bodyPr wrap="square" lIns="0" tIns="0" rIns="0" bIns="0" rtlCol="0" anchor="t"/>
          <a:lstStyle/>
          <a:p>
            <a:pPr indent="0" marL="0">
              <a:buNone/>
            </a:pPr>
            <a:r>
              <a:rPr lang="en-US" sz="1300" b="1" dirty="0">
                <a:solidFill>
                  <a:schemeClr val="accent1"/>
                </a:solidFill>
              </a:rPr>
              <a:t>Lunes</a:t>
            </a:r>
            <a:endParaRPr lang="en-US" sz="1300" dirty="0"/>
          </a:p>
        </p:txBody>
      </p:sp>
      <p:sp>
        <p:nvSpPr>
          <p:cNvPr id="12" name="Text 9"/>
          <p:cNvSpPr txBox="1"/>
          <p:nvPr/>
        </p:nvSpPr>
        <p:spPr>
          <a:xfrm>
            <a:off x="6492240" y="3822192"/>
            <a:ext cx="2057400" cy="502920"/>
          </a:xfrm>
          <a:prstGeom prst="rect">
            <a:avLst/>
          </a:prstGeom>
          <a:noFill/>
          <a:ln/>
        </p:spPr>
        <p:txBody>
          <a:bodyPr wrap="square" lIns="0" tIns="0" rIns="0" bIns="0" rtlCol="0" anchor="t"/>
          <a:lstStyle/>
          <a:p>
            <a:pPr indent="0" marL="0">
              <a:buNone/>
            </a:pPr>
            <a:r>
              <a:rPr lang="en-US" sz="1300" dirty="0">
                <a:solidFill>
                  <a:schemeClr val="tx1"/>
                </a:solidFill>
              </a:rPr>
              <a:t>La semana completa va a Telcel</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TELCEL</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Cada día, con su papel firmado detrás</a:t>
            </a:r>
            <a:endParaRPr lang="en-US" sz="2800" dirty="0"/>
          </a:p>
        </p:txBody>
      </p:sp>
      <p:sp>
        <p:nvSpPr>
          <p:cNvPr id="4" name="Telcel formato 002 marco"/>
          <p:cNvSpPr/>
          <p:nvPr/>
        </p:nvSpPr>
        <p:spPr>
          <a:xfrm>
            <a:off x="420624" y="1314172"/>
            <a:ext cx="2176272" cy="3086656"/>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5" name="Telcel formato 002" descr="/private/tmp/claude-501/-Users-christianmejia-Library-CloudStorage-GoogleDrive-christian-peltiermkt-com-Shared-drives-Peltier-Proyectos-Claude-Projects-Telcel-Navidad-2026/86497764-6629-42c2-8bea-17da2c0355e6/scratchpad/deck/img/f002_crop.png">    </p:cNvPr>
          <p:cNvPicPr>
            <a:picLocks noChangeAspect="1"/>
          </p:cNvPicPr>
          <p:nvPr/>
        </p:nvPicPr>
        <p:blipFill>
          <a:blip r:embed="rId1"/>
          <a:stretch>
            <a:fillRect/>
          </a:stretch>
        </p:blipFill>
        <p:spPr>
          <a:xfrm>
            <a:off x="457200" y="1350748"/>
            <a:ext cx="2103120" cy="3013504"/>
          </a:xfrm>
          <a:prstGeom prst="rect">
            <a:avLst/>
          </a:prstGeom>
        </p:spPr>
      </p:pic>
      <p:sp>
        <p:nvSpPr>
          <p:cNvPr id="6" name="Telcel formato 003 marco"/>
          <p:cNvSpPr/>
          <p:nvPr/>
        </p:nvSpPr>
        <p:spPr>
          <a:xfrm>
            <a:off x="2158482" y="1563624"/>
            <a:ext cx="2083836" cy="2999232"/>
          </a:xfrm>
          <a:prstGeom prst="rect">
            <a:avLst/>
          </a:prstGeom>
          <a:solidFill>
            <a:schemeClr val="bg1"/>
          </a:solidFill>
          <a:ln w="9525">
            <a:solidFill>
              <a:srgbClr val="D5DBE8"/>
            </a:solidFill>
            <a:prstDash val="solid"/>
          </a:ln>
          <a:effectLst>
            <a:outerShdw sx="100000" sy="100000" kx="0" ky="0" algn="bl" rotWithShape="0" blurRad="76200" dist="25400" dir="5400000">
              <a:srgbClr val="13235B">
                <a:alpha val="12000"/>
              </a:srgbClr>
            </a:outerShdw>
          </a:effectLst>
        </p:spPr>
      </p:sp>
      <p:pic>
        <p:nvPicPr>
          <p:cNvPr id="7" name="Telcel formato 003" descr="/private/tmp/claude-501/-Users-christianmejia-Library-CloudStorage-GoogleDrive-christian-peltiermkt-com-Shared-drives-Peltier-Proyectos-Claude-Projects-Telcel-Navidad-2026/86497764-6629-42c2-8bea-17da2c0355e6/scratchpad/deck/img/f003_crop.png">    </p:cNvPr>
          <p:cNvPicPr>
            <a:picLocks noChangeAspect="1"/>
          </p:cNvPicPr>
          <p:nvPr/>
        </p:nvPicPr>
        <p:blipFill>
          <a:blip r:embed="rId2"/>
          <a:stretch>
            <a:fillRect/>
          </a:stretch>
        </p:blipFill>
        <p:spPr>
          <a:xfrm>
            <a:off x="2195058" y="1600200"/>
            <a:ext cx="2010684" cy="2926080"/>
          </a:xfrm>
          <a:prstGeom prst="rect">
            <a:avLst/>
          </a:prstGeom>
        </p:spPr>
      </p:pic>
      <p:sp>
        <p:nvSpPr>
          <p:cNvPr id="8" name="Telcel acción Aceptar"/>
          <p:cNvSpPr/>
          <p:nvPr/>
        </p:nvSpPr>
        <p:spPr>
          <a:xfrm>
            <a:off x="4663440" y="1325880"/>
            <a:ext cx="548640" cy="548640"/>
          </a:xfrm>
          <a:prstGeom prst="ellipse">
            <a:avLst/>
          </a:prstGeom>
          <a:solidFill>
            <a:schemeClr val="accent3"/>
          </a:solidFill>
          <a:ln w="12700">
            <a:solidFill>
              <a:schemeClr val="accent3"/>
            </a:solidFill>
            <a:prstDash val="solid"/>
          </a:ln>
        </p:spPr>
      </p:sp>
      <p:pic>
        <p:nvPicPr>
          <p:cNvPr id="9" name="Telcel acción Aceptar icono" descr="preencoded.png">    </p:cNvPr>
          <p:cNvPicPr>
            <a:picLocks noChangeAspect="1"/>
          </p:cNvPicPr>
          <p:nvPr/>
        </p:nvPicPr>
        <p:blipFill>
          <a:blip r:embed="rId3"/>
          <a:stretch>
            <a:fillRect/>
          </a:stretch>
        </p:blipFill>
        <p:spPr>
          <a:xfrm>
            <a:off x="4800600" y="1463040"/>
            <a:ext cx="274320" cy="274320"/>
          </a:xfrm>
          <a:prstGeom prst="rect">
            <a:avLst/>
          </a:prstGeom>
        </p:spPr>
      </p:pic>
      <p:sp>
        <p:nvSpPr>
          <p:cNvPr id="10" name="Text 5"/>
          <p:cNvSpPr txBox="1"/>
          <p:nvPr/>
        </p:nvSpPr>
        <p:spPr>
          <a:xfrm>
            <a:off x="5349240" y="1344168"/>
            <a:ext cx="3291840" cy="256032"/>
          </a:xfrm>
          <a:prstGeom prst="rect">
            <a:avLst/>
          </a:prstGeom>
          <a:noFill/>
          <a:ln/>
        </p:spPr>
        <p:txBody>
          <a:bodyPr wrap="square" lIns="0" tIns="0" rIns="0" bIns="0" rtlCol="0" anchor="t"/>
          <a:lstStyle/>
          <a:p>
            <a:pPr indent="0" marL="0">
              <a:buNone/>
            </a:pPr>
            <a:r>
              <a:rPr lang="en-US" sz="1500" b="1" dirty="0">
                <a:solidFill>
                  <a:schemeClr val="tx1"/>
                </a:solidFill>
              </a:rPr>
              <a:t>Aceptar</a:t>
            </a:r>
            <a:endParaRPr lang="en-US" sz="1500" dirty="0"/>
          </a:p>
        </p:txBody>
      </p:sp>
      <p:sp>
        <p:nvSpPr>
          <p:cNvPr id="11" name="Text 6"/>
          <p:cNvSpPr txBox="1"/>
          <p:nvPr/>
        </p:nvSpPr>
        <p:spPr>
          <a:xfrm>
            <a:off x="5349240" y="1600200"/>
            <a:ext cx="3291840" cy="256032"/>
          </a:xfrm>
          <a:prstGeom prst="rect">
            <a:avLst/>
          </a:prstGeom>
          <a:noFill/>
          <a:ln/>
        </p:spPr>
        <p:txBody>
          <a:bodyPr wrap="square" lIns="0" tIns="0" rIns="0" bIns="0" rtlCol="0" anchor="t"/>
          <a:lstStyle/>
          <a:p>
            <a:pPr indent="0" marL="0">
              <a:buNone/>
            </a:pPr>
            <a:r>
              <a:rPr lang="en-US" sz="1300" dirty="0">
                <a:solidFill>
                  <a:schemeClr val="accent5"/>
                </a:solidFill>
              </a:rPr>
              <a:t>el día o la semana, de un toque</a:t>
            </a:r>
            <a:endParaRPr lang="en-US" sz="1300" dirty="0"/>
          </a:p>
        </p:txBody>
      </p:sp>
      <p:sp>
        <p:nvSpPr>
          <p:cNvPr id="12" name="Telcel acción Observar"/>
          <p:cNvSpPr/>
          <p:nvPr/>
        </p:nvSpPr>
        <p:spPr>
          <a:xfrm>
            <a:off x="4663440" y="2039112"/>
            <a:ext cx="548640" cy="548640"/>
          </a:xfrm>
          <a:prstGeom prst="ellipse">
            <a:avLst/>
          </a:prstGeom>
          <a:solidFill>
            <a:schemeClr val="accent2"/>
          </a:solidFill>
          <a:ln w="12700">
            <a:solidFill>
              <a:schemeClr val="accent2"/>
            </a:solidFill>
            <a:prstDash val="solid"/>
          </a:ln>
        </p:spPr>
      </p:sp>
      <p:pic>
        <p:nvPicPr>
          <p:cNvPr id="13" name="Telcel acción Observar icono" descr="preencoded.png">    </p:cNvPr>
          <p:cNvPicPr>
            <a:picLocks noChangeAspect="1"/>
          </p:cNvPicPr>
          <p:nvPr/>
        </p:nvPicPr>
        <p:blipFill>
          <a:blip r:embed="rId4"/>
          <a:stretch>
            <a:fillRect/>
          </a:stretch>
        </p:blipFill>
        <p:spPr>
          <a:xfrm>
            <a:off x="4800600" y="2176272"/>
            <a:ext cx="274320" cy="274320"/>
          </a:xfrm>
          <a:prstGeom prst="rect">
            <a:avLst/>
          </a:prstGeom>
        </p:spPr>
      </p:pic>
      <p:sp>
        <p:nvSpPr>
          <p:cNvPr id="14" name="Text 8"/>
          <p:cNvSpPr txBox="1"/>
          <p:nvPr/>
        </p:nvSpPr>
        <p:spPr>
          <a:xfrm>
            <a:off x="5349240" y="2057400"/>
            <a:ext cx="3291840" cy="256032"/>
          </a:xfrm>
          <a:prstGeom prst="rect">
            <a:avLst/>
          </a:prstGeom>
          <a:noFill/>
          <a:ln/>
        </p:spPr>
        <p:txBody>
          <a:bodyPr wrap="square" lIns="0" tIns="0" rIns="0" bIns="0" rtlCol="0" anchor="t"/>
          <a:lstStyle/>
          <a:p>
            <a:pPr indent="0" marL="0">
              <a:buNone/>
            </a:pPr>
            <a:r>
              <a:rPr lang="en-US" sz="1500" b="1" dirty="0">
                <a:solidFill>
                  <a:schemeClr val="tx1"/>
                </a:solidFill>
              </a:rPr>
              <a:t>Observar</a:t>
            </a:r>
            <a:endParaRPr lang="en-US" sz="1500" dirty="0"/>
          </a:p>
        </p:txBody>
      </p:sp>
      <p:sp>
        <p:nvSpPr>
          <p:cNvPr id="15" name="Text 9"/>
          <p:cNvSpPr txBox="1"/>
          <p:nvPr/>
        </p:nvSpPr>
        <p:spPr>
          <a:xfrm>
            <a:off x="5349240" y="2313432"/>
            <a:ext cx="3291840" cy="256032"/>
          </a:xfrm>
          <a:prstGeom prst="rect">
            <a:avLst/>
          </a:prstGeom>
          <a:noFill/>
          <a:ln/>
        </p:spPr>
        <p:txBody>
          <a:bodyPr wrap="square" lIns="0" tIns="0" rIns="0" bIns="0" rtlCol="0" anchor="t"/>
          <a:lstStyle/>
          <a:p>
            <a:pPr indent="0" marL="0">
              <a:buNone/>
            </a:pPr>
            <a:r>
              <a:rPr lang="en-US" sz="1300" dirty="0">
                <a:solidFill>
                  <a:schemeClr val="accent5"/>
                </a:solidFill>
              </a:rPr>
              <a:t>y la agencia lo corrige</a:t>
            </a:r>
            <a:endParaRPr lang="en-US" sz="1300" dirty="0"/>
          </a:p>
        </p:txBody>
      </p:sp>
      <p:sp>
        <p:nvSpPr>
          <p:cNvPr id="16" name="Telcel acción Descargar PDF"/>
          <p:cNvSpPr/>
          <p:nvPr/>
        </p:nvSpPr>
        <p:spPr>
          <a:xfrm>
            <a:off x="4663440" y="2752344"/>
            <a:ext cx="548640" cy="548640"/>
          </a:xfrm>
          <a:prstGeom prst="ellipse">
            <a:avLst/>
          </a:prstGeom>
          <a:solidFill>
            <a:schemeClr val="accent1"/>
          </a:solidFill>
          <a:ln w="12700">
            <a:solidFill>
              <a:schemeClr val="accent1"/>
            </a:solidFill>
            <a:prstDash val="solid"/>
          </a:ln>
        </p:spPr>
      </p:sp>
      <p:pic>
        <p:nvPicPr>
          <p:cNvPr id="17" name="Telcel acción Descargar PDF icono" descr="preencoded.png">    </p:cNvPr>
          <p:cNvPicPr>
            <a:picLocks noChangeAspect="1"/>
          </p:cNvPicPr>
          <p:nvPr/>
        </p:nvPicPr>
        <p:blipFill>
          <a:blip r:embed="rId5"/>
          <a:stretch>
            <a:fillRect/>
          </a:stretch>
        </p:blipFill>
        <p:spPr>
          <a:xfrm>
            <a:off x="4800600" y="2889504"/>
            <a:ext cx="274320" cy="274320"/>
          </a:xfrm>
          <a:prstGeom prst="rect">
            <a:avLst/>
          </a:prstGeom>
        </p:spPr>
      </p:pic>
      <p:sp>
        <p:nvSpPr>
          <p:cNvPr id="18" name="Text 11"/>
          <p:cNvSpPr txBox="1"/>
          <p:nvPr/>
        </p:nvSpPr>
        <p:spPr>
          <a:xfrm>
            <a:off x="5349240" y="2770632"/>
            <a:ext cx="3291840" cy="256032"/>
          </a:xfrm>
          <a:prstGeom prst="rect">
            <a:avLst/>
          </a:prstGeom>
          <a:noFill/>
          <a:ln/>
        </p:spPr>
        <p:txBody>
          <a:bodyPr wrap="square" lIns="0" tIns="0" rIns="0" bIns="0" rtlCol="0" anchor="t"/>
          <a:lstStyle/>
          <a:p>
            <a:pPr indent="0" marL="0">
              <a:buNone/>
            </a:pPr>
            <a:r>
              <a:rPr lang="en-US" sz="1500" b="1" dirty="0">
                <a:solidFill>
                  <a:schemeClr val="tx1"/>
                </a:solidFill>
              </a:rPr>
              <a:t>Descargar PDF</a:t>
            </a:r>
            <a:endParaRPr lang="en-US" sz="1500" dirty="0"/>
          </a:p>
        </p:txBody>
      </p:sp>
      <p:sp>
        <p:nvSpPr>
          <p:cNvPr id="19" name="Text 12"/>
          <p:cNvSpPr txBox="1"/>
          <p:nvPr/>
        </p:nvSpPr>
        <p:spPr>
          <a:xfrm>
            <a:off x="5349240" y="3026664"/>
            <a:ext cx="3291840" cy="256032"/>
          </a:xfrm>
          <a:prstGeom prst="rect">
            <a:avLst/>
          </a:prstGeom>
          <a:noFill/>
          <a:ln/>
        </p:spPr>
        <p:txBody>
          <a:bodyPr wrap="square" lIns="0" tIns="0" rIns="0" bIns="0" rtlCol="0" anchor="t"/>
          <a:lstStyle/>
          <a:p>
            <a:pPr indent="0" marL="0">
              <a:buNone/>
            </a:pPr>
            <a:r>
              <a:rPr lang="en-US" sz="1300" dirty="0">
                <a:solidFill>
                  <a:schemeClr val="accent5"/>
                </a:solidFill>
              </a:rPr>
              <a:t>con sus formatos, igual que hoy</a:t>
            </a:r>
            <a:endParaRPr lang="en-US" sz="1300" dirty="0"/>
          </a:p>
        </p:txBody>
      </p:sp>
      <p:sp>
        <p:nvSpPr>
          <p:cNvPr id="20" name="Mensaje diario a Telcel"/>
          <p:cNvSpPr/>
          <p:nvPr/>
        </p:nvSpPr>
        <p:spPr>
          <a:xfrm>
            <a:off x="4663440" y="3520440"/>
            <a:ext cx="4023360" cy="1005840"/>
          </a:xfrm>
          <a:prstGeom prst="roundRect">
            <a:avLst>
              <a:gd name="adj" fmla="val 10909"/>
            </a:avLst>
          </a:prstGeom>
          <a:solidFill>
            <a:srgbClr val="DCF8C6"/>
          </a:solidFill>
          <a:ln w="12700">
            <a:solidFill>
              <a:srgbClr val="DCF8C6"/>
            </a:solidFill>
            <a:prstDash val="solid"/>
          </a:ln>
        </p:spPr>
      </p:sp>
      <p:sp>
        <p:nvSpPr>
          <p:cNvPr id="21" name="Text 14"/>
          <p:cNvSpPr txBox="1"/>
          <p:nvPr/>
        </p:nvSpPr>
        <p:spPr>
          <a:xfrm>
            <a:off x="4800600" y="3584448"/>
            <a:ext cx="3749040" cy="228600"/>
          </a:xfrm>
          <a:prstGeom prst="rect">
            <a:avLst/>
          </a:prstGeom>
          <a:noFill/>
          <a:ln/>
        </p:spPr>
        <p:txBody>
          <a:bodyPr wrap="square" lIns="0" tIns="0" rIns="0" bIns="0" rtlCol="0" anchor="t"/>
          <a:lstStyle/>
          <a:p>
            <a:pPr indent="0" marL="0">
              <a:buNone/>
            </a:pPr>
            <a:r>
              <a:rPr lang="en-US" sz="1100" b="1" dirty="0">
                <a:solidFill>
                  <a:srgbClr val="075E54"/>
                </a:solidFill>
              </a:rPr>
              <a:t>Nico, al cierre, en el chat con Telcel:</a:t>
            </a:r>
            <a:endParaRPr lang="en-US" sz="1100" dirty="0"/>
          </a:p>
        </p:txBody>
      </p:sp>
      <p:sp>
        <p:nvSpPr>
          <p:cNvPr id="22" name="Text 15"/>
          <p:cNvSpPr txBox="1"/>
          <p:nvPr/>
        </p:nvSpPr>
        <p:spPr>
          <a:xfrm>
            <a:off x="4800600" y="3822192"/>
            <a:ext cx="3749040" cy="640080"/>
          </a:xfrm>
          <a:prstGeom prst="rect">
            <a:avLst/>
          </a:prstGeom>
          <a:noFill/>
          <a:ln/>
        </p:spPr>
        <p:txBody>
          <a:bodyPr wrap="square" lIns="0" tIns="0" rIns="0" bIns="0" rtlCol="0" anchor="t"/>
          <a:lstStyle/>
          <a:p>
            <a:pPr indent="0" marL="0">
              <a:buNone/>
            </a:pPr>
            <a:r>
              <a:rPr lang="en-US" sz="1300" dirty="0">
                <a:solidFill>
                  <a:srgbClr val="1C1C1E"/>
                </a:solidFill>
              </a:rPr>
              <a:t>“3 de diciembre: 12 de 12 stands completos. 1 retardo (Stand 02, Ana, 21 min). Sin faltas.”</a:t>
            </a:r>
            <a:endParaRPr lang="en-US" sz="13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EL CAMINO DE CADA DÍA</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De la foto de entrada a la aceptación</a:t>
            </a:r>
            <a:endParaRPr lang="en-US" sz="2800" dirty="0"/>
          </a:p>
        </p:txBody>
      </p:sp>
      <p:sp>
        <p:nvSpPr>
          <p:cNvPr id="4" name="Estado Pendiente"/>
          <p:cNvSpPr/>
          <p:nvPr/>
        </p:nvSpPr>
        <p:spPr>
          <a:xfrm>
            <a:off x="457200" y="1508760"/>
            <a:ext cx="1188720" cy="685800"/>
          </a:xfrm>
          <a:prstGeom prst="roundRect">
            <a:avLst>
              <a:gd name="adj" fmla="val 13333"/>
            </a:avLst>
          </a:prstGeom>
          <a:solidFill>
            <a:schemeClr val="bg2"/>
          </a:solidFill>
          <a:ln>
            <a:solidFill>
              <a:schemeClr val="bg2"/>
            </a:solidFill>
          </a:ln>
        </p:spPr>
        <p:txBody>
          <a:bodyPr wrap="square" lIns="25400" tIns="25400" rIns="25400" bIns="25400" rtlCol="0" anchor="ctr"/>
          <a:lstStyle/>
          <a:p>
            <a:pPr algn="ctr" indent="0" marL="0">
              <a:buNone/>
            </a:pPr>
            <a:r>
              <a:rPr lang="en-US" sz="1400" b="1" dirty="0">
                <a:solidFill>
                  <a:schemeClr val="tx1"/>
                </a:solidFill>
              </a:rPr>
              <a:t>Pendiente</a:t>
            </a:r>
            <a:endParaRPr lang="en-US" sz="1400" dirty="0"/>
          </a:p>
        </p:txBody>
      </p:sp>
      <p:sp>
        <p:nvSpPr>
          <p:cNvPr id="5" name="Text 3"/>
          <p:cNvSpPr txBox="1"/>
          <p:nvPr/>
        </p:nvSpPr>
        <p:spPr>
          <a:xfrm>
            <a:off x="457200" y="2286000"/>
            <a:ext cx="1188720" cy="457200"/>
          </a:xfrm>
          <a:prstGeom prst="rect">
            <a:avLst/>
          </a:prstGeom>
          <a:noFill/>
          <a:ln/>
        </p:spPr>
        <p:txBody>
          <a:bodyPr wrap="square" lIns="0" tIns="0" rIns="0" bIns="0" rtlCol="0" anchor="t"/>
          <a:lstStyle/>
          <a:p>
            <a:pPr algn="ctr" indent="0" marL="0">
              <a:buNone/>
            </a:pPr>
            <a:r>
              <a:rPr lang="en-US" sz="1200" dirty="0">
                <a:solidFill>
                  <a:schemeClr val="accent5"/>
                </a:solidFill>
              </a:rPr>
              <a:t>aún no abre</a:t>
            </a:r>
            <a:endParaRPr lang="en-US" sz="1200" dirty="0"/>
          </a:p>
        </p:txBody>
      </p:sp>
      <p:sp>
        <p:nvSpPr>
          <p:cNvPr id="6" name="Shape 4"/>
          <p:cNvSpPr/>
          <p:nvPr/>
        </p:nvSpPr>
        <p:spPr>
          <a:xfrm>
            <a:off x="1664208" y="1755648"/>
            <a:ext cx="173736" cy="182880"/>
          </a:xfrm>
          <a:prstGeom prst="rightArrow">
            <a:avLst/>
          </a:prstGeom>
          <a:solidFill>
            <a:schemeClr val="accent5"/>
          </a:solidFill>
          <a:ln w="12700">
            <a:solidFill>
              <a:schemeClr val="accent5"/>
            </a:solidFill>
            <a:prstDash val="solid"/>
          </a:ln>
        </p:spPr>
      </p:sp>
      <p:sp>
        <p:nvSpPr>
          <p:cNvPr id="7" name="Estado En operación"/>
          <p:cNvSpPr/>
          <p:nvPr/>
        </p:nvSpPr>
        <p:spPr>
          <a:xfrm>
            <a:off x="1856232" y="1508760"/>
            <a:ext cx="1188720" cy="685800"/>
          </a:xfrm>
          <a:prstGeom prst="roundRect">
            <a:avLst>
              <a:gd name="adj" fmla="val 13333"/>
            </a:avLst>
          </a:prstGeom>
          <a:solidFill>
            <a:schemeClr val="bg2"/>
          </a:solidFill>
          <a:ln>
            <a:solidFill>
              <a:schemeClr val="bg2"/>
            </a:solidFill>
          </a:ln>
        </p:spPr>
        <p:txBody>
          <a:bodyPr wrap="square" lIns="25400" tIns="25400" rIns="25400" bIns="25400" rtlCol="0" anchor="ctr"/>
          <a:lstStyle/>
          <a:p>
            <a:pPr algn="ctr" indent="0" marL="0">
              <a:buNone/>
            </a:pPr>
            <a:r>
              <a:rPr lang="en-US" sz="1400" b="1" dirty="0">
                <a:solidFill>
                  <a:schemeClr val="tx1"/>
                </a:solidFill>
              </a:rPr>
              <a:t>En operación</a:t>
            </a:r>
            <a:endParaRPr lang="en-US" sz="1400" dirty="0"/>
          </a:p>
        </p:txBody>
      </p:sp>
      <p:sp>
        <p:nvSpPr>
          <p:cNvPr id="8" name="Text 6"/>
          <p:cNvSpPr txBox="1"/>
          <p:nvPr/>
        </p:nvSpPr>
        <p:spPr>
          <a:xfrm>
            <a:off x="1856232" y="2286000"/>
            <a:ext cx="1188720" cy="457200"/>
          </a:xfrm>
          <a:prstGeom prst="rect">
            <a:avLst/>
          </a:prstGeom>
          <a:noFill/>
          <a:ln/>
        </p:spPr>
        <p:txBody>
          <a:bodyPr wrap="square" lIns="0" tIns="0" rIns="0" bIns="0" rtlCol="0" anchor="t"/>
          <a:lstStyle/>
          <a:p>
            <a:pPr algn="ctr" indent="0" marL="0">
              <a:buNone/>
            </a:pPr>
            <a:r>
              <a:rPr lang="en-US" sz="1200" dirty="0">
                <a:solidFill>
                  <a:schemeClr val="accent5"/>
                </a:solidFill>
              </a:rPr>
              <a:t>llegó la entrada</a:t>
            </a:r>
            <a:endParaRPr lang="en-US" sz="1200" dirty="0"/>
          </a:p>
        </p:txBody>
      </p:sp>
      <p:sp>
        <p:nvSpPr>
          <p:cNvPr id="9" name="Shape 7"/>
          <p:cNvSpPr/>
          <p:nvPr/>
        </p:nvSpPr>
        <p:spPr>
          <a:xfrm>
            <a:off x="3063240" y="1755648"/>
            <a:ext cx="173736" cy="182880"/>
          </a:xfrm>
          <a:prstGeom prst="rightArrow">
            <a:avLst/>
          </a:prstGeom>
          <a:solidFill>
            <a:schemeClr val="accent5"/>
          </a:solidFill>
          <a:ln w="12700">
            <a:solidFill>
              <a:schemeClr val="accent5"/>
            </a:solidFill>
            <a:prstDash val="solid"/>
          </a:ln>
        </p:spPr>
      </p:sp>
      <p:sp>
        <p:nvSpPr>
          <p:cNvPr id="10" name="Estado Cerrado"/>
          <p:cNvSpPr/>
          <p:nvPr/>
        </p:nvSpPr>
        <p:spPr>
          <a:xfrm>
            <a:off x="3255264" y="1508760"/>
            <a:ext cx="1188720" cy="685800"/>
          </a:xfrm>
          <a:prstGeom prst="roundRect">
            <a:avLst>
              <a:gd name="adj" fmla="val 13333"/>
            </a:avLst>
          </a:prstGeom>
          <a:solidFill>
            <a:schemeClr val="bg2"/>
          </a:solidFill>
          <a:ln>
            <a:solidFill>
              <a:schemeClr val="bg2"/>
            </a:solidFill>
          </a:ln>
        </p:spPr>
        <p:txBody>
          <a:bodyPr wrap="square" lIns="25400" tIns="25400" rIns="25400" bIns="25400" rtlCol="0" anchor="ctr"/>
          <a:lstStyle/>
          <a:p>
            <a:pPr algn="ctr" indent="0" marL="0">
              <a:buNone/>
            </a:pPr>
            <a:r>
              <a:rPr lang="en-US" sz="1400" b="1" dirty="0">
                <a:solidFill>
                  <a:schemeClr val="tx1"/>
                </a:solidFill>
              </a:rPr>
              <a:t>Cerrado</a:t>
            </a:r>
            <a:endParaRPr lang="en-US" sz="1400" dirty="0"/>
          </a:p>
        </p:txBody>
      </p:sp>
      <p:sp>
        <p:nvSpPr>
          <p:cNvPr id="11" name="Text 9"/>
          <p:cNvSpPr txBox="1"/>
          <p:nvPr/>
        </p:nvSpPr>
        <p:spPr>
          <a:xfrm>
            <a:off x="3255264" y="2286000"/>
            <a:ext cx="1188720" cy="457200"/>
          </a:xfrm>
          <a:prstGeom prst="rect">
            <a:avLst/>
          </a:prstGeom>
          <a:noFill/>
          <a:ln/>
        </p:spPr>
        <p:txBody>
          <a:bodyPr wrap="square" lIns="0" tIns="0" rIns="0" bIns="0" rtlCol="0" anchor="t"/>
          <a:lstStyle/>
          <a:p>
            <a:pPr algn="ctr" indent="0" marL="0">
              <a:buNone/>
            </a:pPr>
            <a:r>
              <a:rPr lang="en-US" sz="1200" dirty="0">
                <a:solidFill>
                  <a:schemeClr val="accent5"/>
                </a:solidFill>
              </a:rPr>
              <a:t>llegó todo</a:t>
            </a:r>
            <a:endParaRPr lang="en-US" sz="1200" dirty="0"/>
          </a:p>
        </p:txBody>
      </p:sp>
      <p:sp>
        <p:nvSpPr>
          <p:cNvPr id="12" name="Shape 10"/>
          <p:cNvSpPr/>
          <p:nvPr/>
        </p:nvSpPr>
        <p:spPr>
          <a:xfrm>
            <a:off x="4462272" y="1755648"/>
            <a:ext cx="173736" cy="182880"/>
          </a:xfrm>
          <a:prstGeom prst="rightArrow">
            <a:avLst/>
          </a:prstGeom>
          <a:solidFill>
            <a:schemeClr val="accent5"/>
          </a:solidFill>
          <a:ln w="12700">
            <a:solidFill>
              <a:schemeClr val="accent5"/>
            </a:solidFill>
            <a:prstDash val="solid"/>
          </a:ln>
        </p:spPr>
      </p:sp>
      <p:sp>
        <p:nvSpPr>
          <p:cNvPr id="13" name="Estado Revisado"/>
          <p:cNvSpPr/>
          <p:nvPr/>
        </p:nvSpPr>
        <p:spPr>
          <a:xfrm>
            <a:off x="4654296" y="1508760"/>
            <a:ext cx="1188720" cy="685800"/>
          </a:xfrm>
          <a:prstGeom prst="roundRect">
            <a:avLst>
              <a:gd name="adj" fmla="val 13333"/>
            </a:avLst>
          </a:prstGeom>
          <a:solidFill>
            <a:schemeClr val="accent1"/>
          </a:solidFill>
          <a:ln>
            <a:solidFill>
              <a:schemeClr val="accent1"/>
            </a:solidFill>
          </a:ln>
        </p:spPr>
        <p:txBody>
          <a:bodyPr wrap="square" lIns="25400" tIns="25400" rIns="25400" bIns="25400" rtlCol="0" anchor="ctr"/>
          <a:lstStyle/>
          <a:p>
            <a:pPr algn="ctr" indent="0" marL="0">
              <a:buNone/>
            </a:pPr>
            <a:r>
              <a:rPr lang="en-US" sz="1400" b="1" dirty="0">
                <a:solidFill>
                  <a:schemeClr val="bg1"/>
                </a:solidFill>
              </a:rPr>
              <a:t>Revisado</a:t>
            </a:r>
            <a:endParaRPr lang="en-US" sz="1400" dirty="0"/>
          </a:p>
        </p:txBody>
      </p:sp>
      <p:sp>
        <p:nvSpPr>
          <p:cNvPr id="14" name="Text 12"/>
          <p:cNvSpPr txBox="1"/>
          <p:nvPr/>
        </p:nvSpPr>
        <p:spPr>
          <a:xfrm>
            <a:off x="4654296" y="2286000"/>
            <a:ext cx="1188720" cy="457200"/>
          </a:xfrm>
          <a:prstGeom prst="rect">
            <a:avLst/>
          </a:prstGeom>
          <a:noFill/>
          <a:ln/>
        </p:spPr>
        <p:txBody>
          <a:bodyPr wrap="square" lIns="0" tIns="0" rIns="0" bIns="0" rtlCol="0" anchor="t"/>
          <a:lstStyle/>
          <a:p>
            <a:pPr algn="ctr" indent="0" marL="0">
              <a:buNone/>
            </a:pPr>
            <a:r>
              <a:rPr lang="en-US" sz="1200" dirty="0">
                <a:solidFill>
                  <a:schemeClr val="accent5"/>
                </a:solidFill>
              </a:rPr>
              <a:t>lo revisó la IA</a:t>
            </a:r>
            <a:endParaRPr lang="en-US" sz="1200" dirty="0"/>
          </a:p>
        </p:txBody>
      </p:sp>
      <p:sp>
        <p:nvSpPr>
          <p:cNvPr id="15" name="Shape 13"/>
          <p:cNvSpPr/>
          <p:nvPr/>
        </p:nvSpPr>
        <p:spPr>
          <a:xfrm>
            <a:off x="5861304" y="1755648"/>
            <a:ext cx="173736" cy="182880"/>
          </a:xfrm>
          <a:prstGeom prst="rightArrow">
            <a:avLst/>
          </a:prstGeom>
          <a:solidFill>
            <a:schemeClr val="accent5"/>
          </a:solidFill>
          <a:ln w="12700">
            <a:solidFill>
              <a:schemeClr val="accent5"/>
            </a:solidFill>
            <a:prstDash val="solid"/>
          </a:ln>
        </p:spPr>
      </p:sp>
      <p:sp>
        <p:nvSpPr>
          <p:cNvPr id="16" name="Estado Aprobado"/>
          <p:cNvSpPr/>
          <p:nvPr/>
        </p:nvSpPr>
        <p:spPr>
          <a:xfrm>
            <a:off x="6053328" y="1508760"/>
            <a:ext cx="1188720" cy="685800"/>
          </a:xfrm>
          <a:prstGeom prst="roundRect">
            <a:avLst>
              <a:gd name="adj" fmla="val 13333"/>
            </a:avLst>
          </a:prstGeom>
          <a:solidFill>
            <a:schemeClr val="accent1"/>
          </a:solidFill>
          <a:ln>
            <a:solidFill>
              <a:schemeClr val="accent1"/>
            </a:solidFill>
          </a:ln>
        </p:spPr>
        <p:txBody>
          <a:bodyPr wrap="square" lIns="25400" tIns="25400" rIns="25400" bIns="25400" rtlCol="0" anchor="ctr"/>
          <a:lstStyle/>
          <a:p>
            <a:pPr algn="ctr" indent="0" marL="0">
              <a:buNone/>
            </a:pPr>
            <a:r>
              <a:rPr lang="en-US" sz="1400" b="1" dirty="0">
                <a:solidFill>
                  <a:schemeClr val="bg1"/>
                </a:solidFill>
              </a:rPr>
              <a:t>Aprobado</a:t>
            </a:r>
            <a:endParaRPr lang="en-US" sz="1400" dirty="0"/>
          </a:p>
        </p:txBody>
      </p:sp>
      <p:sp>
        <p:nvSpPr>
          <p:cNvPr id="17" name="Text 15"/>
          <p:cNvSpPr txBox="1"/>
          <p:nvPr/>
        </p:nvSpPr>
        <p:spPr>
          <a:xfrm>
            <a:off x="6053328" y="2286000"/>
            <a:ext cx="1188720" cy="457200"/>
          </a:xfrm>
          <a:prstGeom prst="rect">
            <a:avLst/>
          </a:prstGeom>
          <a:noFill/>
          <a:ln/>
        </p:spPr>
        <p:txBody>
          <a:bodyPr wrap="square" lIns="0" tIns="0" rIns="0" bIns="0" rtlCol="0" anchor="t"/>
          <a:lstStyle/>
          <a:p>
            <a:pPr algn="ctr" indent="0" marL="0">
              <a:buNone/>
            </a:pPr>
            <a:r>
              <a:rPr lang="en-US" sz="1200" dirty="0">
                <a:solidFill>
                  <a:schemeClr val="accent5"/>
                </a:solidFill>
              </a:rPr>
              <a:t>por la agencia</a:t>
            </a:r>
            <a:endParaRPr lang="en-US" sz="1200" dirty="0"/>
          </a:p>
        </p:txBody>
      </p:sp>
      <p:sp>
        <p:nvSpPr>
          <p:cNvPr id="18" name="Shape 16"/>
          <p:cNvSpPr/>
          <p:nvPr/>
        </p:nvSpPr>
        <p:spPr>
          <a:xfrm>
            <a:off x="7260336" y="1755648"/>
            <a:ext cx="173736" cy="182880"/>
          </a:xfrm>
          <a:prstGeom prst="rightArrow">
            <a:avLst/>
          </a:prstGeom>
          <a:solidFill>
            <a:schemeClr val="accent5"/>
          </a:solidFill>
          <a:ln w="12700">
            <a:solidFill>
              <a:schemeClr val="accent5"/>
            </a:solidFill>
            <a:prstDash val="solid"/>
          </a:ln>
        </p:spPr>
      </p:sp>
      <p:sp>
        <p:nvSpPr>
          <p:cNvPr id="19" name="Estado Aceptado"/>
          <p:cNvSpPr/>
          <p:nvPr/>
        </p:nvSpPr>
        <p:spPr>
          <a:xfrm>
            <a:off x="7452360" y="1508760"/>
            <a:ext cx="1188720" cy="685800"/>
          </a:xfrm>
          <a:prstGeom prst="roundRect">
            <a:avLst>
              <a:gd name="adj" fmla="val 13333"/>
            </a:avLst>
          </a:prstGeom>
          <a:solidFill>
            <a:schemeClr val="accent3"/>
          </a:solidFill>
          <a:ln>
            <a:solidFill>
              <a:schemeClr val="accent3"/>
            </a:solidFill>
          </a:ln>
        </p:spPr>
        <p:txBody>
          <a:bodyPr wrap="square" lIns="25400" tIns="25400" rIns="25400" bIns="25400" rtlCol="0" anchor="ctr"/>
          <a:lstStyle/>
          <a:p>
            <a:pPr algn="ctr" indent="0" marL="0">
              <a:buNone/>
            </a:pPr>
            <a:r>
              <a:rPr lang="en-US" sz="1400" b="1" dirty="0">
                <a:solidFill>
                  <a:schemeClr val="tx1"/>
                </a:solidFill>
              </a:rPr>
              <a:t>Aceptado</a:t>
            </a:r>
            <a:endParaRPr lang="en-US" sz="1400" dirty="0"/>
          </a:p>
        </p:txBody>
      </p:sp>
      <p:sp>
        <p:nvSpPr>
          <p:cNvPr id="20" name="Text 18"/>
          <p:cNvSpPr txBox="1"/>
          <p:nvPr/>
        </p:nvSpPr>
        <p:spPr>
          <a:xfrm>
            <a:off x="7452360" y="2286000"/>
            <a:ext cx="1188720" cy="457200"/>
          </a:xfrm>
          <a:prstGeom prst="rect">
            <a:avLst/>
          </a:prstGeom>
          <a:noFill/>
          <a:ln/>
        </p:spPr>
        <p:txBody>
          <a:bodyPr wrap="square" lIns="0" tIns="0" rIns="0" bIns="0" rtlCol="0" anchor="t"/>
          <a:lstStyle/>
          <a:p>
            <a:pPr algn="ctr" indent="0" marL="0">
              <a:buNone/>
            </a:pPr>
            <a:r>
              <a:rPr lang="en-US" sz="1200" dirty="0">
                <a:solidFill>
                  <a:schemeClr val="accent5"/>
                </a:solidFill>
              </a:rPr>
              <a:t>por Telcel</a:t>
            </a:r>
            <a:endParaRPr lang="en-US" sz="1200" dirty="0"/>
          </a:p>
        </p:txBody>
      </p:sp>
      <p:sp>
        <p:nvSpPr>
          <p:cNvPr id="21" name="Si Telcel observa"/>
          <p:cNvSpPr/>
          <p:nvPr/>
        </p:nvSpPr>
        <p:spPr>
          <a:xfrm>
            <a:off x="457200" y="3063240"/>
            <a:ext cx="8229600" cy="1417320"/>
          </a:xfrm>
          <a:prstGeom prst="roundRect">
            <a:avLst>
              <a:gd name="adj" fmla="val 7742"/>
            </a:avLst>
          </a:prstGeom>
          <a:solidFill>
            <a:schemeClr val="bg2"/>
          </a:solidFill>
          <a:ln w="12700">
            <a:solidFill>
              <a:schemeClr val="bg2"/>
            </a:solidFill>
            <a:prstDash val="solid"/>
          </a:ln>
        </p:spPr>
      </p:sp>
      <p:sp>
        <p:nvSpPr>
          <p:cNvPr id="22" name="Observado ícono"/>
          <p:cNvSpPr/>
          <p:nvPr/>
        </p:nvSpPr>
        <p:spPr>
          <a:xfrm>
            <a:off x="731520" y="3383280"/>
            <a:ext cx="731520" cy="731520"/>
          </a:xfrm>
          <a:prstGeom prst="ellipse">
            <a:avLst/>
          </a:prstGeom>
          <a:solidFill>
            <a:schemeClr val="accent4"/>
          </a:solidFill>
          <a:ln w="12700">
            <a:solidFill>
              <a:schemeClr val="accent4"/>
            </a:solidFill>
            <a:prstDash val="solid"/>
          </a:ln>
        </p:spPr>
      </p:sp>
      <p:pic>
        <p:nvPicPr>
          <p:cNvPr id="23" name="Observado ícono icono" descr="preencoded.png">    </p:cNvPr>
          <p:cNvPicPr>
            <a:picLocks noChangeAspect="1"/>
          </p:cNvPicPr>
          <p:nvPr/>
        </p:nvPicPr>
        <p:blipFill>
          <a:blip r:embed="rId1"/>
          <a:stretch>
            <a:fillRect/>
          </a:stretch>
        </p:blipFill>
        <p:spPr>
          <a:xfrm>
            <a:off x="914400" y="3566160"/>
            <a:ext cx="365760" cy="365760"/>
          </a:xfrm>
          <a:prstGeom prst="rect">
            <a:avLst/>
          </a:prstGeom>
        </p:spPr>
      </p:pic>
      <p:sp>
        <p:nvSpPr>
          <p:cNvPr id="24" name="Text 21"/>
          <p:cNvSpPr txBox="1"/>
          <p:nvPr/>
        </p:nvSpPr>
        <p:spPr>
          <a:xfrm>
            <a:off x="1691640" y="3246120"/>
            <a:ext cx="6766560" cy="365760"/>
          </a:xfrm>
          <a:prstGeom prst="rect">
            <a:avLst/>
          </a:prstGeom>
          <a:noFill/>
          <a:ln/>
        </p:spPr>
        <p:txBody>
          <a:bodyPr wrap="square" lIns="0" tIns="0" rIns="0" bIns="0" rtlCol="0" anchor="t"/>
          <a:lstStyle/>
          <a:p>
            <a:pPr indent="0" marL="0">
              <a:buNone/>
            </a:pPr>
            <a:r>
              <a:rPr lang="en-US" sz="1700" b="1" dirty="0">
                <a:solidFill>
                  <a:schemeClr val="tx1"/>
                </a:solidFill>
              </a:rPr>
              <a:t>¿Telcel observa algo?</a:t>
            </a:r>
            <a:endParaRPr lang="en-US" sz="1700" dirty="0"/>
          </a:p>
        </p:txBody>
      </p:sp>
      <p:sp>
        <p:nvSpPr>
          <p:cNvPr id="25" name="Text 22"/>
          <p:cNvSpPr txBox="1"/>
          <p:nvPr/>
        </p:nvSpPr>
        <p:spPr>
          <a:xfrm>
            <a:off x="1691640" y="3639312"/>
            <a:ext cx="6766560" cy="731520"/>
          </a:xfrm>
          <a:prstGeom prst="rect">
            <a:avLst/>
          </a:prstGeom>
          <a:noFill/>
          <a:ln/>
        </p:spPr>
        <p:txBody>
          <a:bodyPr wrap="square" lIns="0" tIns="0" rIns="0" bIns="0" rtlCol="0" anchor="t"/>
          <a:lstStyle/>
          <a:p>
            <a:pPr indent="0" marL="0">
              <a:buNone/>
            </a:pPr>
            <a:r>
              <a:rPr lang="en-US" sz="1400" dirty="0">
                <a:solidFill>
                  <a:schemeClr val="tx1"/>
                </a:solidFill>
              </a:rPr>
              <a:t>Le llega a la agencia, se corrige en la plataforma y vuelve a aprobarse. Queda anotado qué fue, para que no se repita.</a:t>
            </a:r>
            <a:endParaRPr lang="en-US" sz="14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CASOS RAROS</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Si algo sale mal</a:t>
            </a:r>
            <a:endParaRPr lang="en-US" sz="2800" dirty="0"/>
          </a:p>
        </p:txBody>
      </p:sp>
      <p:sp>
        <p:nvSpPr>
          <p:cNvPr id="4" name="Caso No llega la pose"/>
          <p:cNvSpPr/>
          <p:nvPr/>
        </p:nvSpPr>
        <p:spPr>
          <a:xfrm>
            <a:off x="457200" y="1325880"/>
            <a:ext cx="2606040" cy="1417320"/>
          </a:xfrm>
          <a:prstGeom prst="roundRect">
            <a:avLst>
              <a:gd name="adj" fmla="val 7742"/>
            </a:avLst>
          </a:prstGeom>
          <a:solidFill>
            <a:schemeClr val="bg2"/>
          </a:solidFill>
          <a:ln w="12700">
            <a:solidFill>
              <a:schemeClr val="bg2"/>
            </a:solidFill>
            <a:prstDash val="solid"/>
          </a:ln>
        </p:spPr>
      </p:sp>
      <p:sp>
        <p:nvSpPr>
          <p:cNvPr id="5" name="Caso ícono 1"/>
          <p:cNvSpPr/>
          <p:nvPr/>
        </p:nvSpPr>
        <p:spPr>
          <a:xfrm>
            <a:off x="640080" y="1508760"/>
            <a:ext cx="457200" cy="457200"/>
          </a:xfrm>
          <a:prstGeom prst="ellipse">
            <a:avLst/>
          </a:prstGeom>
          <a:solidFill>
            <a:schemeClr val="accent6"/>
          </a:solidFill>
          <a:ln w="12700">
            <a:solidFill>
              <a:schemeClr val="accent6"/>
            </a:solidFill>
            <a:prstDash val="solid"/>
          </a:ln>
        </p:spPr>
      </p:sp>
      <p:pic>
        <p:nvPicPr>
          <p:cNvPr id="6" name="Caso ícono 1 icono" descr="preencoded.png">    </p:cNvPr>
          <p:cNvPicPr>
            <a:picLocks noChangeAspect="1"/>
          </p:cNvPicPr>
          <p:nvPr/>
        </p:nvPicPr>
        <p:blipFill>
          <a:blip r:embed="rId1"/>
          <a:stretch>
            <a:fillRect/>
          </a:stretch>
        </p:blipFill>
        <p:spPr>
          <a:xfrm>
            <a:off x="754380" y="1623060"/>
            <a:ext cx="228600" cy="228600"/>
          </a:xfrm>
          <a:prstGeom prst="rect">
            <a:avLst/>
          </a:prstGeom>
        </p:spPr>
      </p:pic>
      <p:sp>
        <p:nvSpPr>
          <p:cNvPr id="7" name="Text 4"/>
          <p:cNvSpPr txBox="1"/>
          <p:nvPr/>
        </p:nvSpPr>
        <p:spPr>
          <a:xfrm>
            <a:off x="1234440" y="1508760"/>
            <a:ext cx="1691640" cy="457200"/>
          </a:xfrm>
          <a:prstGeom prst="rect">
            <a:avLst/>
          </a:prstGeom>
          <a:noFill/>
          <a:ln/>
        </p:spPr>
        <p:txBody>
          <a:bodyPr wrap="square" lIns="0" tIns="0" rIns="0" bIns="0" rtlCol="0" anchor="ctr"/>
          <a:lstStyle/>
          <a:p>
            <a:pPr indent="0" marL="0">
              <a:buNone/>
            </a:pPr>
            <a:r>
              <a:rPr lang="en-US" sz="1400" b="1" dirty="0">
                <a:solidFill>
                  <a:schemeClr val="tx1"/>
                </a:solidFill>
              </a:rPr>
              <a:t>No llega la pose</a:t>
            </a:r>
            <a:endParaRPr lang="en-US" sz="1400" dirty="0"/>
          </a:p>
        </p:txBody>
      </p:sp>
      <p:sp>
        <p:nvSpPr>
          <p:cNvPr id="8" name="Text 5"/>
          <p:cNvSpPr txBox="1"/>
          <p:nvPr/>
        </p:nvSpPr>
        <p:spPr>
          <a:xfrm>
            <a:off x="640080" y="2039112"/>
            <a:ext cx="2286000" cy="640080"/>
          </a:xfrm>
          <a:prstGeom prst="rect">
            <a:avLst/>
          </a:prstGeom>
          <a:noFill/>
          <a:ln/>
        </p:spPr>
        <p:txBody>
          <a:bodyPr wrap="square" lIns="0" tIns="0" rIns="0" bIns="0" rtlCol="0" anchor="t"/>
          <a:lstStyle/>
          <a:p>
            <a:pPr indent="0" marL="0">
              <a:buNone/>
            </a:pPr>
            <a:r>
              <a:rPr lang="en-US" sz="1200" dirty="0">
                <a:solidFill>
                  <a:schemeClr val="tx1"/>
                </a:solidFill>
              </a:rPr>
              <a:t>Nico avisa a la agencia. La foto se manda igual y queda marcada.</a:t>
            </a:r>
            <a:endParaRPr lang="en-US" sz="1200" dirty="0"/>
          </a:p>
        </p:txBody>
      </p:sp>
      <p:sp>
        <p:nvSpPr>
          <p:cNvPr id="9" name="Caso No hay señal"/>
          <p:cNvSpPr/>
          <p:nvPr/>
        </p:nvSpPr>
        <p:spPr>
          <a:xfrm>
            <a:off x="3246120" y="1325880"/>
            <a:ext cx="2606040" cy="1417320"/>
          </a:xfrm>
          <a:prstGeom prst="roundRect">
            <a:avLst>
              <a:gd name="adj" fmla="val 7742"/>
            </a:avLst>
          </a:prstGeom>
          <a:solidFill>
            <a:schemeClr val="bg2"/>
          </a:solidFill>
          <a:ln w="12700">
            <a:solidFill>
              <a:schemeClr val="bg2"/>
            </a:solidFill>
            <a:prstDash val="solid"/>
          </a:ln>
        </p:spPr>
      </p:sp>
      <p:sp>
        <p:nvSpPr>
          <p:cNvPr id="10" name="Caso ícono 2"/>
          <p:cNvSpPr/>
          <p:nvPr/>
        </p:nvSpPr>
        <p:spPr>
          <a:xfrm>
            <a:off x="3429000" y="1508760"/>
            <a:ext cx="457200" cy="457200"/>
          </a:xfrm>
          <a:prstGeom prst="ellipse">
            <a:avLst/>
          </a:prstGeom>
          <a:solidFill>
            <a:schemeClr val="accent6"/>
          </a:solidFill>
          <a:ln w="12700">
            <a:solidFill>
              <a:schemeClr val="accent6"/>
            </a:solidFill>
            <a:prstDash val="solid"/>
          </a:ln>
        </p:spPr>
      </p:sp>
      <p:pic>
        <p:nvPicPr>
          <p:cNvPr id="11" name="Caso ícono 2 icono" descr="preencoded.png">    </p:cNvPr>
          <p:cNvPicPr>
            <a:picLocks noChangeAspect="1"/>
          </p:cNvPicPr>
          <p:nvPr/>
        </p:nvPicPr>
        <p:blipFill>
          <a:blip r:embed="rId2"/>
          <a:stretch>
            <a:fillRect/>
          </a:stretch>
        </p:blipFill>
        <p:spPr>
          <a:xfrm>
            <a:off x="3543300" y="1623060"/>
            <a:ext cx="228600" cy="228600"/>
          </a:xfrm>
          <a:prstGeom prst="rect">
            <a:avLst/>
          </a:prstGeom>
        </p:spPr>
      </p:pic>
      <p:sp>
        <p:nvSpPr>
          <p:cNvPr id="12" name="Text 8"/>
          <p:cNvSpPr txBox="1"/>
          <p:nvPr/>
        </p:nvSpPr>
        <p:spPr>
          <a:xfrm>
            <a:off x="4023360" y="1508760"/>
            <a:ext cx="1691640" cy="457200"/>
          </a:xfrm>
          <a:prstGeom prst="rect">
            <a:avLst/>
          </a:prstGeom>
          <a:noFill/>
          <a:ln/>
        </p:spPr>
        <p:txBody>
          <a:bodyPr wrap="square" lIns="0" tIns="0" rIns="0" bIns="0" rtlCol="0" anchor="ctr"/>
          <a:lstStyle/>
          <a:p>
            <a:pPr indent="0" marL="0">
              <a:buNone/>
            </a:pPr>
            <a:r>
              <a:rPr lang="en-US" sz="1400" b="1" dirty="0">
                <a:solidFill>
                  <a:schemeClr val="tx1"/>
                </a:solidFill>
              </a:rPr>
              <a:t>No hay señal</a:t>
            </a:r>
            <a:endParaRPr lang="en-US" sz="1400" dirty="0"/>
          </a:p>
        </p:txBody>
      </p:sp>
      <p:sp>
        <p:nvSpPr>
          <p:cNvPr id="13" name="Text 9"/>
          <p:cNvSpPr txBox="1"/>
          <p:nvPr/>
        </p:nvSpPr>
        <p:spPr>
          <a:xfrm>
            <a:off x="3429000" y="2039112"/>
            <a:ext cx="2286000" cy="640080"/>
          </a:xfrm>
          <a:prstGeom prst="rect">
            <a:avLst/>
          </a:prstGeom>
          <a:noFill/>
          <a:ln/>
        </p:spPr>
        <p:txBody>
          <a:bodyPr wrap="square" lIns="0" tIns="0" rIns="0" bIns="0" rtlCol="0" anchor="t"/>
          <a:lstStyle/>
          <a:p>
            <a:pPr indent="0" marL="0">
              <a:buNone/>
            </a:pPr>
            <a:r>
              <a:rPr lang="en-US" sz="1200" dirty="0">
                <a:solidFill>
                  <a:schemeClr val="tx1"/>
                </a:solidFill>
              </a:rPr>
              <a:t>La foto llega cuando haya. La agencia decide si acepta la hora.</a:t>
            </a:r>
            <a:endParaRPr lang="en-US" sz="1200" dirty="0"/>
          </a:p>
        </p:txBody>
      </p:sp>
      <p:sp>
        <p:nvSpPr>
          <p:cNvPr id="14" name="Caso No está el distribuidor"/>
          <p:cNvSpPr/>
          <p:nvPr/>
        </p:nvSpPr>
        <p:spPr>
          <a:xfrm>
            <a:off x="6035040" y="1325880"/>
            <a:ext cx="2606040" cy="1417320"/>
          </a:xfrm>
          <a:prstGeom prst="roundRect">
            <a:avLst>
              <a:gd name="adj" fmla="val 7742"/>
            </a:avLst>
          </a:prstGeom>
          <a:solidFill>
            <a:schemeClr val="bg2"/>
          </a:solidFill>
          <a:ln w="12700">
            <a:solidFill>
              <a:schemeClr val="bg2"/>
            </a:solidFill>
            <a:prstDash val="solid"/>
          </a:ln>
        </p:spPr>
      </p:sp>
      <p:sp>
        <p:nvSpPr>
          <p:cNvPr id="15" name="Caso ícono 3"/>
          <p:cNvSpPr/>
          <p:nvPr/>
        </p:nvSpPr>
        <p:spPr>
          <a:xfrm>
            <a:off x="6217920" y="1508760"/>
            <a:ext cx="457200" cy="457200"/>
          </a:xfrm>
          <a:prstGeom prst="ellipse">
            <a:avLst/>
          </a:prstGeom>
          <a:solidFill>
            <a:schemeClr val="accent6"/>
          </a:solidFill>
          <a:ln w="12700">
            <a:solidFill>
              <a:schemeClr val="accent6"/>
            </a:solidFill>
            <a:prstDash val="solid"/>
          </a:ln>
        </p:spPr>
      </p:sp>
      <p:pic>
        <p:nvPicPr>
          <p:cNvPr id="16" name="Caso ícono 3 icono" descr="preencoded.png">    </p:cNvPr>
          <p:cNvPicPr>
            <a:picLocks noChangeAspect="1"/>
          </p:cNvPicPr>
          <p:nvPr/>
        </p:nvPicPr>
        <p:blipFill>
          <a:blip r:embed="rId3"/>
          <a:stretch>
            <a:fillRect/>
          </a:stretch>
        </p:blipFill>
        <p:spPr>
          <a:xfrm>
            <a:off x="6332220" y="1623060"/>
            <a:ext cx="228600" cy="228600"/>
          </a:xfrm>
          <a:prstGeom prst="rect">
            <a:avLst/>
          </a:prstGeom>
        </p:spPr>
      </p:pic>
      <p:sp>
        <p:nvSpPr>
          <p:cNvPr id="17" name="Text 12"/>
          <p:cNvSpPr txBox="1"/>
          <p:nvPr/>
        </p:nvSpPr>
        <p:spPr>
          <a:xfrm>
            <a:off x="6812280" y="1508760"/>
            <a:ext cx="1691640" cy="457200"/>
          </a:xfrm>
          <a:prstGeom prst="rect">
            <a:avLst/>
          </a:prstGeom>
          <a:noFill/>
          <a:ln/>
        </p:spPr>
        <p:txBody>
          <a:bodyPr wrap="square" lIns="0" tIns="0" rIns="0" bIns="0" rtlCol="0" anchor="ctr"/>
          <a:lstStyle/>
          <a:p>
            <a:pPr indent="0" marL="0">
              <a:buNone/>
            </a:pPr>
            <a:r>
              <a:rPr lang="en-US" sz="1400" b="1" dirty="0">
                <a:solidFill>
                  <a:schemeClr val="tx1"/>
                </a:solidFill>
              </a:rPr>
              <a:t>No está el distribuidor</a:t>
            </a:r>
            <a:endParaRPr lang="en-US" sz="1400" dirty="0"/>
          </a:p>
        </p:txBody>
      </p:sp>
      <p:sp>
        <p:nvSpPr>
          <p:cNvPr id="18" name="Text 13"/>
          <p:cNvSpPr txBox="1"/>
          <p:nvPr/>
        </p:nvSpPr>
        <p:spPr>
          <a:xfrm>
            <a:off x="6217920" y="2039112"/>
            <a:ext cx="2286000" cy="640080"/>
          </a:xfrm>
          <a:prstGeom prst="rect">
            <a:avLst/>
          </a:prstGeom>
          <a:noFill/>
          <a:ln/>
        </p:spPr>
        <p:txBody>
          <a:bodyPr wrap="square" lIns="0" tIns="0" rIns="0" bIns="0" rtlCol="0" anchor="t"/>
          <a:lstStyle/>
          <a:p>
            <a:pPr indent="0" marL="0">
              <a:buNone/>
            </a:pPr>
            <a:r>
              <a:rPr lang="en-US" sz="1200" dirty="0">
                <a:solidFill>
                  <a:schemeClr val="tx1"/>
                </a:solidFill>
              </a:rPr>
              <a:t>La hoja queda pendiente de firma. Sin firma, no se aprueba.</a:t>
            </a:r>
            <a:endParaRPr lang="en-US" sz="1200" dirty="0"/>
          </a:p>
        </p:txBody>
      </p:sp>
      <p:sp>
        <p:nvSpPr>
          <p:cNvPr id="19" name="Caso Hoja con error"/>
          <p:cNvSpPr/>
          <p:nvPr/>
        </p:nvSpPr>
        <p:spPr>
          <a:xfrm>
            <a:off x="457200" y="2926080"/>
            <a:ext cx="2606040" cy="1417320"/>
          </a:xfrm>
          <a:prstGeom prst="roundRect">
            <a:avLst>
              <a:gd name="adj" fmla="val 7742"/>
            </a:avLst>
          </a:prstGeom>
          <a:solidFill>
            <a:schemeClr val="bg2"/>
          </a:solidFill>
          <a:ln w="12700">
            <a:solidFill>
              <a:schemeClr val="bg2"/>
            </a:solidFill>
            <a:prstDash val="solid"/>
          </a:ln>
        </p:spPr>
      </p:sp>
      <p:sp>
        <p:nvSpPr>
          <p:cNvPr id="20" name="Caso ícono 4"/>
          <p:cNvSpPr/>
          <p:nvPr/>
        </p:nvSpPr>
        <p:spPr>
          <a:xfrm>
            <a:off x="640080" y="3108960"/>
            <a:ext cx="457200" cy="457200"/>
          </a:xfrm>
          <a:prstGeom prst="ellipse">
            <a:avLst/>
          </a:prstGeom>
          <a:solidFill>
            <a:schemeClr val="accent6"/>
          </a:solidFill>
          <a:ln w="12700">
            <a:solidFill>
              <a:schemeClr val="accent6"/>
            </a:solidFill>
            <a:prstDash val="solid"/>
          </a:ln>
        </p:spPr>
      </p:sp>
      <p:pic>
        <p:nvPicPr>
          <p:cNvPr id="21" name="Caso ícono 4 icono" descr="preencoded.png">    </p:cNvPr>
          <p:cNvPicPr>
            <a:picLocks noChangeAspect="1"/>
          </p:cNvPicPr>
          <p:nvPr/>
        </p:nvPicPr>
        <p:blipFill>
          <a:blip r:embed="rId4"/>
          <a:stretch>
            <a:fillRect/>
          </a:stretch>
        </p:blipFill>
        <p:spPr>
          <a:xfrm>
            <a:off x="754380" y="3223260"/>
            <a:ext cx="228600" cy="228600"/>
          </a:xfrm>
          <a:prstGeom prst="rect">
            <a:avLst/>
          </a:prstGeom>
        </p:spPr>
      </p:pic>
      <p:sp>
        <p:nvSpPr>
          <p:cNvPr id="22" name="Text 16"/>
          <p:cNvSpPr txBox="1"/>
          <p:nvPr/>
        </p:nvSpPr>
        <p:spPr>
          <a:xfrm>
            <a:off x="1234440" y="3108960"/>
            <a:ext cx="1691640" cy="457200"/>
          </a:xfrm>
          <a:prstGeom prst="rect">
            <a:avLst/>
          </a:prstGeom>
          <a:noFill/>
          <a:ln/>
        </p:spPr>
        <p:txBody>
          <a:bodyPr wrap="square" lIns="0" tIns="0" rIns="0" bIns="0" rtlCol="0" anchor="ctr"/>
          <a:lstStyle/>
          <a:p>
            <a:pPr indent="0" marL="0">
              <a:buNone/>
            </a:pPr>
            <a:r>
              <a:rPr lang="en-US" sz="1400" b="1" dirty="0">
                <a:solidFill>
                  <a:schemeClr val="tx1"/>
                </a:solidFill>
              </a:rPr>
              <a:t>Hoja con error</a:t>
            </a:r>
            <a:endParaRPr lang="en-US" sz="1400" dirty="0"/>
          </a:p>
        </p:txBody>
      </p:sp>
      <p:sp>
        <p:nvSpPr>
          <p:cNvPr id="23" name="Text 17"/>
          <p:cNvSpPr txBox="1"/>
          <p:nvPr/>
        </p:nvSpPr>
        <p:spPr>
          <a:xfrm>
            <a:off x="640080" y="3639312"/>
            <a:ext cx="2286000" cy="640080"/>
          </a:xfrm>
          <a:prstGeom prst="rect">
            <a:avLst/>
          </a:prstGeom>
          <a:noFill/>
          <a:ln/>
        </p:spPr>
        <p:txBody>
          <a:bodyPr wrap="square" lIns="0" tIns="0" rIns="0" bIns="0" rtlCol="0" anchor="t"/>
          <a:lstStyle/>
          <a:p>
            <a:pPr indent="0" marL="0">
              <a:buNone/>
            </a:pPr>
            <a:r>
              <a:rPr lang="en-US" sz="1200" dirty="0">
                <a:solidFill>
                  <a:schemeClr val="tx1"/>
                </a:solidFill>
              </a:rPr>
              <a:t>Se manda otra foto. La anterior queda en el historial.</a:t>
            </a:r>
            <a:endParaRPr lang="en-US" sz="1200" dirty="0"/>
          </a:p>
        </p:txBody>
      </p:sp>
      <p:sp>
        <p:nvSpPr>
          <p:cNvPr id="24" name="Caso Alguien falta o lo cubren"/>
          <p:cNvSpPr/>
          <p:nvPr/>
        </p:nvSpPr>
        <p:spPr>
          <a:xfrm>
            <a:off x="3246120" y="2926080"/>
            <a:ext cx="2606040" cy="1417320"/>
          </a:xfrm>
          <a:prstGeom prst="roundRect">
            <a:avLst>
              <a:gd name="adj" fmla="val 7742"/>
            </a:avLst>
          </a:prstGeom>
          <a:solidFill>
            <a:schemeClr val="bg2"/>
          </a:solidFill>
          <a:ln w="12700">
            <a:solidFill>
              <a:schemeClr val="bg2"/>
            </a:solidFill>
            <a:prstDash val="solid"/>
          </a:ln>
        </p:spPr>
      </p:sp>
      <p:sp>
        <p:nvSpPr>
          <p:cNvPr id="25" name="Caso ícono 5"/>
          <p:cNvSpPr/>
          <p:nvPr/>
        </p:nvSpPr>
        <p:spPr>
          <a:xfrm>
            <a:off x="3429000" y="3108960"/>
            <a:ext cx="457200" cy="457200"/>
          </a:xfrm>
          <a:prstGeom prst="ellipse">
            <a:avLst/>
          </a:prstGeom>
          <a:solidFill>
            <a:schemeClr val="accent6"/>
          </a:solidFill>
          <a:ln w="12700">
            <a:solidFill>
              <a:schemeClr val="accent6"/>
            </a:solidFill>
            <a:prstDash val="solid"/>
          </a:ln>
        </p:spPr>
      </p:sp>
      <p:pic>
        <p:nvPicPr>
          <p:cNvPr id="26" name="Caso ícono 5 icono" descr="preencoded.png">    </p:cNvPr>
          <p:cNvPicPr>
            <a:picLocks noChangeAspect="1"/>
          </p:cNvPicPr>
          <p:nvPr/>
        </p:nvPicPr>
        <p:blipFill>
          <a:blip r:embed="rId5"/>
          <a:stretch>
            <a:fillRect/>
          </a:stretch>
        </p:blipFill>
        <p:spPr>
          <a:xfrm>
            <a:off x="3543300" y="3223260"/>
            <a:ext cx="228600" cy="228600"/>
          </a:xfrm>
          <a:prstGeom prst="rect">
            <a:avLst/>
          </a:prstGeom>
        </p:spPr>
      </p:pic>
      <p:sp>
        <p:nvSpPr>
          <p:cNvPr id="27" name="Text 20"/>
          <p:cNvSpPr txBox="1"/>
          <p:nvPr/>
        </p:nvSpPr>
        <p:spPr>
          <a:xfrm>
            <a:off x="4023360" y="3108960"/>
            <a:ext cx="1691640" cy="457200"/>
          </a:xfrm>
          <a:prstGeom prst="rect">
            <a:avLst/>
          </a:prstGeom>
          <a:noFill/>
          <a:ln/>
        </p:spPr>
        <p:txBody>
          <a:bodyPr wrap="square" lIns="0" tIns="0" rIns="0" bIns="0" rtlCol="0" anchor="ctr"/>
          <a:lstStyle/>
          <a:p>
            <a:pPr indent="0" marL="0">
              <a:buNone/>
            </a:pPr>
            <a:r>
              <a:rPr lang="en-US" sz="1400" b="1" dirty="0">
                <a:solidFill>
                  <a:schemeClr val="tx1"/>
                </a:solidFill>
              </a:rPr>
              <a:t>Alguien falta o lo cubren</a:t>
            </a:r>
            <a:endParaRPr lang="en-US" sz="1400" dirty="0"/>
          </a:p>
        </p:txBody>
      </p:sp>
      <p:sp>
        <p:nvSpPr>
          <p:cNvPr id="28" name="Text 21"/>
          <p:cNvSpPr txBox="1"/>
          <p:nvPr/>
        </p:nvSpPr>
        <p:spPr>
          <a:xfrm>
            <a:off x="3429000" y="3639312"/>
            <a:ext cx="2286000" cy="640080"/>
          </a:xfrm>
          <a:prstGeom prst="rect">
            <a:avLst/>
          </a:prstGeom>
          <a:noFill/>
          <a:ln/>
        </p:spPr>
        <p:txBody>
          <a:bodyPr wrap="square" lIns="0" tIns="0" rIns="0" bIns="0" rtlCol="0" anchor="t"/>
          <a:lstStyle/>
          <a:p>
            <a:pPr indent="0" marL="0">
              <a:buNone/>
            </a:pPr>
            <a:r>
              <a:rPr lang="en-US" sz="1200" dirty="0">
                <a:solidFill>
                  <a:schemeClr val="tx1"/>
                </a:solidFill>
              </a:rPr>
              <a:t>El supervisor avisa a Nico quién cubre.</a:t>
            </a:r>
            <a:endParaRPr lang="en-US" sz="1200" dirty="0"/>
          </a:p>
        </p:txBody>
      </p:sp>
      <p:sp>
        <p:nvSpPr>
          <p:cNvPr id="29" name="Caso El stand no abre"/>
          <p:cNvSpPr/>
          <p:nvPr/>
        </p:nvSpPr>
        <p:spPr>
          <a:xfrm>
            <a:off x="6035040" y="2926080"/>
            <a:ext cx="2606040" cy="1417320"/>
          </a:xfrm>
          <a:prstGeom prst="roundRect">
            <a:avLst>
              <a:gd name="adj" fmla="val 7742"/>
            </a:avLst>
          </a:prstGeom>
          <a:solidFill>
            <a:schemeClr val="bg2"/>
          </a:solidFill>
          <a:ln w="12700">
            <a:solidFill>
              <a:schemeClr val="bg2"/>
            </a:solidFill>
            <a:prstDash val="solid"/>
          </a:ln>
        </p:spPr>
      </p:sp>
      <p:sp>
        <p:nvSpPr>
          <p:cNvPr id="30" name="Caso ícono 6"/>
          <p:cNvSpPr/>
          <p:nvPr/>
        </p:nvSpPr>
        <p:spPr>
          <a:xfrm>
            <a:off x="6217920" y="3108960"/>
            <a:ext cx="457200" cy="457200"/>
          </a:xfrm>
          <a:prstGeom prst="ellipse">
            <a:avLst/>
          </a:prstGeom>
          <a:solidFill>
            <a:schemeClr val="accent6"/>
          </a:solidFill>
          <a:ln w="12700">
            <a:solidFill>
              <a:schemeClr val="accent6"/>
            </a:solidFill>
            <a:prstDash val="solid"/>
          </a:ln>
        </p:spPr>
      </p:sp>
      <p:pic>
        <p:nvPicPr>
          <p:cNvPr id="31" name="Caso ícono 6 icono" descr="preencoded.png">    </p:cNvPr>
          <p:cNvPicPr>
            <a:picLocks noChangeAspect="1"/>
          </p:cNvPicPr>
          <p:nvPr/>
        </p:nvPicPr>
        <p:blipFill>
          <a:blip r:embed="rId6"/>
          <a:stretch>
            <a:fillRect/>
          </a:stretch>
        </p:blipFill>
        <p:spPr>
          <a:xfrm>
            <a:off x="6332220" y="3223260"/>
            <a:ext cx="228600" cy="228600"/>
          </a:xfrm>
          <a:prstGeom prst="rect">
            <a:avLst/>
          </a:prstGeom>
        </p:spPr>
      </p:pic>
      <p:sp>
        <p:nvSpPr>
          <p:cNvPr id="32" name="Text 24"/>
          <p:cNvSpPr txBox="1"/>
          <p:nvPr/>
        </p:nvSpPr>
        <p:spPr>
          <a:xfrm>
            <a:off x="6812280" y="3108960"/>
            <a:ext cx="1691640" cy="457200"/>
          </a:xfrm>
          <a:prstGeom prst="rect">
            <a:avLst/>
          </a:prstGeom>
          <a:noFill/>
          <a:ln/>
        </p:spPr>
        <p:txBody>
          <a:bodyPr wrap="square" lIns="0" tIns="0" rIns="0" bIns="0" rtlCol="0" anchor="ctr"/>
          <a:lstStyle/>
          <a:p>
            <a:pPr indent="0" marL="0">
              <a:buNone/>
            </a:pPr>
            <a:r>
              <a:rPr lang="en-US" sz="1400" b="1" dirty="0">
                <a:solidFill>
                  <a:schemeClr val="tx1"/>
                </a:solidFill>
              </a:rPr>
              <a:t>El stand no abre</a:t>
            </a:r>
            <a:endParaRPr lang="en-US" sz="1400" dirty="0"/>
          </a:p>
        </p:txBody>
      </p:sp>
      <p:sp>
        <p:nvSpPr>
          <p:cNvPr id="33" name="Text 25"/>
          <p:cNvSpPr txBox="1"/>
          <p:nvPr/>
        </p:nvSpPr>
        <p:spPr>
          <a:xfrm>
            <a:off x="6217920" y="3639312"/>
            <a:ext cx="2286000" cy="640080"/>
          </a:xfrm>
          <a:prstGeom prst="rect">
            <a:avLst/>
          </a:prstGeom>
          <a:noFill/>
          <a:ln/>
        </p:spPr>
        <p:txBody>
          <a:bodyPr wrap="square" lIns="0" tIns="0" rIns="0" bIns="0" rtlCol="0" anchor="t"/>
          <a:lstStyle/>
          <a:p>
            <a:pPr indent="0" marL="0">
              <a:buNone/>
            </a:pPr>
            <a:r>
              <a:rPr lang="en-US" sz="1200" dirty="0">
                <a:solidFill>
                  <a:schemeClr val="tx1"/>
                </a:solidFill>
              </a:rPr>
              <a:t>La agencia marca el día como “no operó” y por qué.</a:t>
            </a:r>
            <a:endParaRPr lang="en-US" sz="12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457200" y="274320"/>
            <a:ext cx="6949440" cy="256032"/>
          </a:xfrm>
          <a:prstGeom prst="rect">
            <a:avLst/>
          </a:prstGeom>
          <a:noFill/>
          <a:ln/>
        </p:spPr>
        <p:txBody>
          <a:bodyPr wrap="square" lIns="0" tIns="0" rIns="0" bIns="0" rtlCol="0"/>
          <a:lstStyle/>
          <a:p>
            <a:pPr indent="0" marL="0">
              <a:buNone/>
            </a:pPr>
            <a:r>
              <a:rPr lang="en-US" sz="1100" b="1" spc="200" kern="0" dirty="0">
                <a:solidFill>
                  <a:schemeClr val="accent1"/>
                </a:solidFill>
              </a:rPr>
              <a:t>POR QUÉ VALE LA PENA</a:t>
            </a:r>
            <a:endParaRPr lang="en-US" sz="1100" dirty="0"/>
          </a:p>
        </p:txBody>
      </p:sp>
      <p:sp>
        <p:nvSpPr>
          <p:cNvPr id="3" name="Text 0"/>
          <p:cNvSpPr/>
          <p:nvPr>
            <p:ph idx="101" type="title" hasCustomPrompt="1"/>
          </p:nvPr>
        </p:nvSpPr>
        <p:spPr>
          <a:xfrm>
            <a:off x="457200" y="548640"/>
            <a:ext cx="8229600" cy="548640"/>
          </a:xfrm>
          <a:prstGeom prst="rect">
            <a:avLst/>
          </a:prstGeom>
          <a:noFill/>
          <a:ln/>
        </p:spPr>
        <p:txBody>
          <a:bodyPr wrap="square" lIns="0" tIns="0" rIns="0" bIns="0" rtlCol="0" anchor="t"/>
          <a:lstStyle/>
          <a:p>
            <a:pPr indent="0" marL="0">
              <a:buNone/>
            </a:pPr>
            <a:r>
              <a:rPr lang="en-US" sz="2800" b="1" dirty="0">
                <a:solidFill>
                  <a:schemeClr val="tx1"/>
                </a:solidFill>
              </a:rPr>
              <a:t>Lo que gana cada quien</a:t>
            </a:r>
            <a:endParaRPr lang="en-US" sz="2800" dirty="0"/>
          </a:p>
        </p:txBody>
      </p:sp>
      <p:sp>
        <p:nvSpPr>
          <p:cNvPr id="4" name="Gana Supervisor"/>
          <p:cNvSpPr/>
          <p:nvPr/>
        </p:nvSpPr>
        <p:spPr>
          <a:xfrm>
            <a:off x="457200" y="1325880"/>
            <a:ext cx="2606040" cy="3154680"/>
          </a:xfrm>
          <a:prstGeom prst="roundRect">
            <a:avLst>
              <a:gd name="adj" fmla="val 4211"/>
            </a:avLst>
          </a:prstGeom>
          <a:solidFill>
            <a:schemeClr val="bg2"/>
          </a:solidFill>
          <a:ln w="12700">
            <a:solidFill>
              <a:schemeClr val="bg2"/>
            </a:solidFill>
            <a:prstDash val="solid"/>
          </a:ln>
        </p:spPr>
      </p:sp>
      <p:sp>
        <p:nvSpPr>
          <p:cNvPr id="5" name="Gana ícono Supervisor"/>
          <p:cNvSpPr/>
          <p:nvPr/>
        </p:nvSpPr>
        <p:spPr>
          <a:xfrm>
            <a:off x="731520" y="1600200"/>
            <a:ext cx="731520" cy="731520"/>
          </a:xfrm>
          <a:prstGeom prst="ellipse">
            <a:avLst/>
          </a:prstGeom>
          <a:solidFill>
            <a:schemeClr val="accent1"/>
          </a:solidFill>
          <a:ln w="12700">
            <a:solidFill>
              <a:schemeClr val="accent1"/>
            </a:solidFill>
            <a:prstDash val="solid"/>
          </a:ln>
        </p:spPr>
      </p:sp>
      <p:pic>
        <p:nvPicPr>
          <p:cNvPr id="6" name="Gana ícono Supervisor icono" descr="preencoded.png">    </p:cNvPr>
          <p:cNvPicPr>
            <a:picLocks noChangeAspect="1"/>
          </p:cNvPicPr>
          <p:nvPr/>
        </p:nvPicPr>
        <p:blipFill>
          <a:blip r:embed="rId1"/>
          <a:stretch>
            <a:fillRect/>
          </a:stretch>
        </p:blipFill>
        <p:spPr>
          <a:xfrm>
            <a:off x="914400" y="1783080"/>
            <a:ext cx="365760" cy="365760"/>
          </a:xfrm>
          <a:prstGeom prst="rect">
            <a:avLst/>
          </a:prstGeom>
        </p:spPr>
      </p:pic>
      <p:sp>
        <p:nvSpPr>
          <p:cNvPr id="7" name="Text 4"/>
          <p:cNvSpPr txBox="1"/>
          <p:nvPr/>
        </p:nvSpPr>
        <p:spPr>
          <a:xfrm>
            <a:off x="731520" y="2514600"/>
            <a:ext cx="2103120" cy="365760"/>
          </a:xfrm>
          <a:prstGeom prst="rect">
            <a:avLst/>
          </a:prstGeom>
          <a:noFill/>
          <a:ln/>
        </p:spPr>
        <p:txBody>
          <a:bodyPr wrap="square" lIns="0" tIns="0" rIns="0" bIns="0" rtlCol="0" anchor="t"/>
          <a:lstStyle/>
          <a:p>
            <a:pPr indent="0" marL="0">
              <a:buNone/>
            </a:pPr>
            <a:r>
              <a:rPr lang="en-US" sz="1900" b="1" dirty="0">
                <a:solidFill>
                  <a:schemeClr val="tx1"/>
                </a:solidFill>
              </a:rPr>
              <a:t>Supervisor</a:t>
            </a:r>
            <a:endParaRPr lang="en-US" sz="1900" dirty="0"/>
          </a:p>
        </p:txBody>
      </p:sp>
      <p:sp>
        <p:nvSpPr>
          <p:cNvPr id="8" name="Text 5"/>
          <p:cNvSpPr txBox="1"/>
          <p:nvPr/>
        </p:nvSpPr>
        <p:spPr>
          <a:xfrm>
            <a:off x="731520" y="2926080"/>
            <a:ext cx="2103120" cy="1371600"/>
          </a:xfrm>
          <a:prstGeom prst="rect">
            <a:avLst/>
          </a:prstGeom>
          <a:noFill/>
          <a:ln/>
        </p:spPr>
        <p:txBody>
          <a:bodyPr wrap="square" lIns="0" tIns="0" rIns="0" bIns="0" rtlCol="0" anchor="t"/>
          <a:lstStyle/>
          <a:p>
            <a:pPr indent="0" marL="0">
              <a:buNone/>
            </a:pPr>
            <a:r>
              <a:rPr lang="en-US" sz="1400" dirty="0">
                <a:solidFill>
                  <a:schemeClr val="tx1"/>
                </a:solidFill>
              </a:rPr>
              <a:t>Ya no se escanea ni se ordena nada. Solo manda fotos y Nico le dice lo que falta.</a:t>
            </a:r>
            <a:endParaRPr lang="en-US" sz="1400" dirty="0"/>
          </a:p>
        </p:txBody>
      </p:sp>
      <p:sp>
        <p:nvSpPr>
          <p:cNvPr id="9" name="Gana Agencia"/>
          <p:cNvSpPr/>
          <p:nvPr/>
        </p:nvSpPr>
        <p:spPr>
          <a:xfrm>
            <a:off x="3246120" y="1325880"/>
            <a:ext cx="2606040" cy="3154680"/>
          </a:xfrm>
          <a:prstGeom prst="roundRect">
            <a:avLst>
              <a:gd name="adj" fmla="val 4211"/>
            </a:avLst>
          </a:prstGeom>
          <a:solidFill>
            <a:schemeClr val="tx2"/>
          </a:solidFill>
          <a:ln w="12700">
            <a:solidFill>
              <a:schemeClr val="tx2"/>
            </a:solidFill>
            <a:prstDash val="solid"/>
          </a:ln>
        </p:spPr>
      </p:sp>
      <p:sp>
        <p:nvSpPr>
          <p:cNvPr id="10" name="Gana ícono Agencia"/>
          <p:cNvSpPr/>
          <p:nvPr/>
        </p:nvSpPr>
        <p:spPr>
          <a:xfrm>
            <a:off x="3520440" y="1600200"/>
            <a:ext cx="731520" cy="731520"/>
          </a:xfrm>
          <a:prstGeom prst="ellipse">
            <a:avLst/>
          </a:prstGeom>
          <a:solidFill>
            <a:schemeClr val="accent2"/>
          </a:solidFill>
          <a:ln w="12700">
            <a:solidFill>
              <a:schemeClr val="accent2"/>
            </a:solidFill>
            <a:prstDash val="solid"/>
          </a:ln>
        </p:spPr>
      </p:sp>
      <p:pic>
        <p:nvPicPr>
          <p:cNvPr id="11" name="Gana ícono Agencia icono" descr="preencoded.png">    </p:cNvPr>
          <p:cNvPicPr>
            <a:picLocks noChangeAspect="1"/>
          </p:cNvPicPr>
          <p:nvPr/>
        </p:nvPicPr>
        <p:blipFill>
          <a:blip r:embed="rId2"/>
          <a:stretch>
            <a:fillRect/>
          </a:stretch>
        </p:blipFill>
        <p:spPr>
          <a:xfrm>
            <a:off x="3703320" y="1783080"/>
            <a:ext cx="365760" cy="365760"/>
          </a:xfrm>
          <a:prstGeom prst="rect">
            <a:avLst/>
          </a:prstGeom>
        </p:spPr>
      </p:pic>
      <p:sp>
        <p:nvSpPr>
          <p:cNvPr id="12" name="Text 8"/>
          <p:cNvSpPr txBox="1"/>
          <p:nvPr/>
        </p:nvSpPr>
        <p:spPr>
          <a:xfrm>
            <a:off x="3520440" y="2514600"/>
            <a:ext cx="2103120" cy="365760"/>
          </a:xfrm>
          <a:prstGeom prst="rect">
            <a:avLst/>
          </a:prstGeom>
          <a:noFill/>
          <a:ln/>
        </p:spPr>
        <p:txBody>
          <a:bodyPr wrap="square" lIns="0" tIns="0" rIns="0" bIns="0" rtlCol="0" anchor="t"/>
          <a:lstStyle/>
          <a:p>
            <a:pPr indent="0" marL="0">
              <a:buNone/>
            </a:pPr>
            <a:r>
              <a:rPr lang="en-US" sz="1900" b="1" dirty="0">
                <a:solidFill>
                  <a:schemeClr val="bg1"/>
                </a:solidFill>
              </a:rPr>
              <a:t>Agencia</a:t>
            </a:r>
            <a:endParaRPr lang="en-US" sz="1900" dirty="0"/>
          </a:p>
        </p:txBody>
      </p:sp>
      <p:sp>
        <p:nvSpPr>
          <p:cNvPr id="13" name="Text 9"/>
          <p:cNvSpPr txBox="1"/>
          <p:nvPr/>
        </p:nvSpPr>
        <p:spPr>
          <a:xfrm>
            <a:off x="3520440" y="2926080"/>
            <a:ext cx="2103120" cy="1371600"/>
          </a:xfrm>
          <a:prstGeom prst="rect">
            <a:avLst/>
          </a:prstGeom>
          <a:noFill/>
          <a:ln/>
        </p:spPr>
        <p:txBody>
          <a:bodyPr wrap="square" lIns="0" tIns="0" rIns="0" bIns="0" rtlCol="0" anchor="t"/>
          <a:lstStyle/>
          <a:p>
            <a:pPr indent="0" marL="0">
              <a:buNone/>
            </a:pPr>
            <a:r>
              <a:rPr lang="en-US" sz="1400" dirty="0">
                <a:solidFill>
                  <a:schemeClr val="bg1"/>
                </a:solidFill>
              </a:rPr>
              <a:t>Los errores se corrigen el mismo día, no 30 días después. Y cada retardo queda claro.</a:t>
            </a:r>
            <a:endParaRPr lang="en-US" sz="1400" dirty="0"/>
          </a:p>
        </p:txBody>
      </p:sp>
      <p:sp>
        <p:nvSpPr>
          <p:cNvPr id="14" name="Gana Telcel"/>
          <p:cNvSpPr/>
          <p:nvPr/>
        </p:nvSpPr>
        <p:spPr>
          <a:xfrm>
            <a:off x="6035040" y="1325880"/>
            <a:ext cx="2606040" cy="3154680"/>
          </a:xfrm>
          <a:prstGeom prst="roundRect">
            <a:avLst>
              <a:gd name="adj" fmla="val 4211"/>
            </a:avLst>
          </a:prstGeom>
          <a:solidFill>
            <a:schemeClr val="bg2"/>
          </a:solidFill>
          <a:ln w="12700">
            <a:solidFill>
              <a:schemeClr val="bg2"/>
            </a:solidFill>
            <a:prstDash val="solid"/>
          </a:ln>
        </p:spPr>
      </p:sp>
      <p:sp>
        <p:nvSpPr>
          <p:cNvPr id="15" name="Gana ícono Telcel"/>
          <p:cNvSpPr/>
          <p:nvPr/>
        </p:nvSpPr>
        <p:spPr>
          <a:xfrm>
            <a:off x="6309360" y="1600200"/>
            <a:ext cx="731520" cy="731520"/>
          </a:xfrm>
          <a:prstGeom prst="ellipse">
            <a:avLst/>
          </a:prstGeom>
          <a:solidFill>
            <a:schemeClr val="accent1"/>
          </a:solidFill>
          <a:ln w="12700">
            <a:solidFill>
              <a:schemeClr val="accent1"/>
            </a:solidFill>
            <a:prstDash val="solid"/>
          </a:ln>
        </p:spPr>
      </p:sp>
      <p:pic>
        <p:nvPicPr>
          <p:cNvPr id="16" name="Gana ícono Telcel icono" descr="preencoded.png">    </p:cNvPr>
          <p:cNvPicPr>
            <a:picLocks noChangeAspect="1"/>
          </p:cNvPicPr>
          <p:nvPr/>
        </p:nvPicPr>
        <p:blipFill>
          <a:blip r:embed="rId3"/>
          <a:stretch>
            <a:fillRect/>
          </a:stretch>
        </p:blipFill>
        <p:spPr>
          <a:xfrm>
            <a:off x="6492240" y="1783080"/>
            <a:ext cx="365760" cy="365760"/>
          </a:xfrm>
          <a:prstGeom prst="rect">
            <a:avLst/>
          </a:prstGeom>
        </p:spPr>
      </p:pic>
      <p:sp>
        <p:nvSpPr>
          <p:cNvPr id="17" name="Text 12"/>
          <p:cNvSpPr txBox="1"/>
          <p:nvPr/>
        </p:nvSpPr>
        <p:spPr>
          <a:xfrm>
            <a:off x="6309360" y="2514600"/>
            <a:ext cx="2103120" cy="365760"/>
          </a:xfrm>
          <a:prstGeom prst="rect">
            <a:avLst/>
          </a:prstGeom>
          <a:noFill/>
          <a:ln/>
        </p:spPr>
        <p:txBody>
          <a:bodyPr wrap="square" lIns="0" tIns="0" rIns="0" bIns="0" rtlCol="0" anchor="t"/>
          <a:lstStyle/>
          <a:p>
            <a:pPr indent="0" marL="0">
              <a:buNone/>
            </a:pPr>
            <a:r>
              <a:rPr lang="en-US" sz="1900" b="1" dirty="0">
                <a:solidFill>
                  <a:schemeClr val="tx1"/>
                </a:solidFill>
              </a:rPr>
              <a:t>Telcel</a:t>
            </a:r>
            <a:endParaRPr lang="en-US" sz="1900" dirty="0"/>
          </a:p>
        </p:txBody>
      </p:sp>
      <p:sp>
        <p:nvSpPr>
          <p:cNvPr id="18" name="Text 13"/>
          <p:cNvSpPr txBox="1"/>
          <p:nvPr/>
        </p:nvSpPr>
        <p:spPr>
          <a:xfrm>
            <a:off x="6309360" y="2926080"/>
            <a:ext cx="2103120" cy="1371600"/>
          </a:xfrm>
          <a:prstGeom prst="rect">
            <a:avLst/>
          </a:prstGeom>
          <a:noFill/>
          <a:ln/>
        </p:spPr>
        <p:txBody>
          <a:bodyPr wrap="square" lIns="0" tIns="0" rIns="0" bIns="0" rtlCol="0" anchor="t"/>
          <a:lstStyle/>
          <a:p>
            <a:pPr indent="0" marL="0">
              <a:buNone/>
            </a:pPr>
            <a:r>
              <a:rPr lang="en-US" sz="1400" dirty="0">
                <a:solidFill>
                  <a:schemeClr val="tx1"/>
                </a:solidFill>
              </a:rPr>
              <a:t>Ve todo casi en vivo, con sus mismos formatos y el papel firmado detrás.</a:t>
            </a:r>
            <a:endParaRPr lang="en-US" sz="1400" dirty="0"/>
          </a:p>
        </p:txBody>
      </p:sp>
      <p:sp>
        <p:nvSpPr>
          <p:cNvPr id="25" name="Slide Number Placeholder 0"/>
          <p:cNvSpPr>
            <a:spLocks noGrp="1"/>
          </p:cNvSpPr>
          <p:nvPr>
            <p:ph type="sldNum" sz="quarter" idx="4294967295"/>
          </p:nvPr>
        </p:nvSpPr>
        <p:spPr>
          <a:xfrm>
            <a:off x="8229600" y="4800600"/>
            <a:ext cx="457200" cy="201168"/>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457200" y="411480"/>
            <a:ext cx="8229600" cy="274320"/>
          </a:xfrm>
          <a:prstGeom prst="rect">
            <a:avLst/>
          </a:prstGeom>
          <a:noFill/>
          <a:ln/>
        </p:spPr>
        <p:txBody>
          <a:bodyPr wrap="square" lIns="0" tIns="0" rIns="0" bIns="0" rtlCol="0"/>
          <a:lstStyle/>
          <a:p>
            <a:pPr indent="0" marL="0">
              <a:buNone/>
            </a:pPr>
            <a:r>
              <a:rPr lang="en-US" sz="1200" b="1" spc="200" kern="0" dirty="0">
                <a:solidFill>
                  <a:schemeClr val="accent2"/>
                </a:solidFill>
              </a:rPr>
              <a:t>LO QUE SIGUE</a:t>
            </a:r>
            <a:endParaRPr lang="en-US" sz="1200" dirty="0"/>
          </a:p>
        </p:txBody>
      </p:sp>
      <p:sp>
        <p:nvSpPr>
          <p:cNvPr id="3" name="Text 0"/>
          <p:cNvSpPr/>
          <p:nvPr>
            <p:ph idx="101" type="title" hasCustomPrompt="1"/>
          </p:nvPr>
        </p:nvSpPr>
        <p:spPr>
          <a:xfrm>
            <a:off x="457200" y="731520"/>
            <a:ext cx="8229600" cy="640080"/>
          </a:xfrm>
          <a:prstGeom prst="rect">
            <a:avLst/>
          </a:prstGeom>
          <a:noFill/>
          <a:ln/>
        </p:spPr>
        <p:txBody>
          <a:bodyPr wrap="square" lIns="0" tIns="0" rIns="0" bIns="0" rtlCol="0" anchor="t"/>
          <a:lstStyle/>
          <a:p>
            <a:pPr indent="0" marL="0">
              <a:buNone/>
            </a:pPr>
            <a:r>
              <a:rPr lang="en-US" sz="3200" b="1" dirty="0">
                <a:solidFill>
                  <a:schemeClr val="bg1"/>
                </a:solidFill>
              </a:rPr>
              <a:t>De aquí al arranque</a:t>
            </a:r>
            <a:endParaRPr lang="en-US" sz="3200" dirty="0"/>
          </a:p>
        </p:txBody>
      </p:sp>
      <p:sp>
        <p:nvSpPr>
          <p:cNvPr id="4" name="Línea calendario"/>
          <p:cNvSpPr/>
          <p:nvPr/>
        </p:nvSpPr>
        <p:spPr>
          <a:xfrm>
            <a:off x="1097280" y="2240280"/>
            <a:ext cx="6766560" cy="0"/>
          </a:xfrm>
          <a:prstGeom prst="line">
            <a:avLst/>
          </a:prstGeom>
          <a:noFill/>
          <a:ln w="19050">
            <a:solidFill>
              <a:schemeClr val="accent5"/>
            </a:solidFill>
            <a:prstDash val="solid"/>
          </a:ln>
        </p:spPr>
      </p:sp>
      <p:sp>
        <p:nvSpPr>
          <p:cNvPr id="5" name="Sigue 1"/>
          <p:cNvSpPr/>
          <p:nvPr/>
        </p:nvSpPr>
        <p:spPr>
          <a:xfrm>
            <a:off x="777240" y="1920240"/>
            <a:ext cx="640080" cy="64008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100" b="1" dirty="0">
                <a:solidFill>
                  <a:schemeClr val="tx1"/>
                </a:solidFill>
                <a:latin typeface="Arial" pitchFamily="34" charset="0"/>
                <a:ea typeface="Arial" pitchFamily="34" charset="-122"/>
                <a:cs typeface="Arial" pitchFamily="34" charset="-120"/>
              </a:rPr>
              <a:t>1</a:t>
            </a:r>
            <a:endParaRPr lang="en-US" sz="2100" dirty="0"/>
          </a:p>
        </p:txBody>
      </p:sp>
      <p:sp>
        <p:nvSpPr>
          <p:cNvPr id="6" name="Text 4"/>
          <p:cNvSpPr txBox="1"/>
          <p:nvPr/>
        </p:nvSpPr>
        <p:spPr>
          <a:xfrm>
            <a:off x="457200" y="2743200"/>
            <a:ext cx="1554480" cy="320040"/>
          </a:xfrm>
          <a:prstGeom prst="rect">
            <a:avLst/>
          </a:prstGeom>
          <a:noFill/>
          <a:ln/>
        </p:spPr>
        <p:txBody>
          <a:bodyPr wrap="square" lIns="0" tIns="0" rIns="0" bIns="0" rtlCol="0" anchor="t"/>
          <a:lstStyle/>
          <a:p>
            <a:pPr indent="0" marL="0">
              <a:buNone/>
            </a:pPr>
            <a:r>
              <a:rPr lang="en-US" sz="1400" b="1" dirty="0">
                <a:solidFill>
                  <a:schemeClr val="accent2"/>
                </a:solidFill>
              </a:rPr>
              <a:t>Hoy</a:t>
            </a:r>
            <a:endParaRPr lang="en-US" sz="1400" dirty="0"/>
          </a:p>
        </p:txBody>
      </p:sp>
      <p:sp>
        <p:nvSpPr>
          <p:cNvPr id="7" name="Text 5"/>
          <p:cNvSpPr txBox="1"/>
          <p:nvPr/>
        </p:nvSpPr>
        <p:spPr>
          <a:xfrm>
            <a:off x="457200" y="3090672"/>
            <a:ext cx="1554480" cy="822960"/>
          </a:xfrm>
          <a:prstGeom prst="rect">
            <a:avLst/>
          </a:prstGeom>
          <a:noFill/>
          <a:ln/>
        </p:spPr>
        <p:txBody>
          <a:bodyPr wrap="square" lIns="0" tIns="0" rIns="0" bIns="0" rtlCol="0" anchor="t"/>
          <a:lstStyle/>
          <a:p>
            <a:pPr indent="0" marL="0">
              <a:buNone/>
            </a:pPr>
            <a:r>
              <a:rPr lang="en-US" sz="1500" dirty="0">
                <a:solidFill>
                  <a:schemeClr val="bg1"/>
                </a:solidFill>
              </a:rPr>
              <a:t>Validar esta dinámica</a:t>
            </a:r>
            <a:endParaRPr lang="en-US" sz="1500" dirty="0"/>
          </a:p>
        </p:txBody>
      </p:sp>
      <p:sp>
        <p:nvSpPr>
          <p:cNvPr id="8" name="Sigue 2"/>
          <p:cNvSpPr/>
          <p:nvPr/>
        </p:nvSpPr>
        <p:spPr>
          <a:xfrm>
            <a:off x="2468880" y="1920240"/>
            <a:ext cx="640080" cy="64008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100" b="1" dirty="0">
                <a:solidFill>
                  <a:schemeClr val="tx1"/>
                </a:solidFill>
                <a:latin typeface="Arial" pitchFamily="34" charset="0"/>
                <a:ea typeface="Arial" pitchFamily="34" charset="-122"/>
                <a:cs typeface="Arial" pitchFamily="34" charset="-120"/>
              </a:rPr>
              <a:t>2</a:t>
            </a:r>
            <a:endParaRPr lang="en-US" sz="2100" dirty="0"/>
          </a:p>
        </p:txBody>
      </p:sp>
      <p:sp>
        <p:nvSpPr>
          <p:cNvPr id="9" name="Text 7"/>
          <p:cNvSpPr txBox="1"/>
          <p:nvPr/>
        </p:nvSpPr>
        <p:spPr>
          <a:xfrm>
            <a:off x="2148840" y="2743200"/>
            <a:ext cx="1554480" cy="320040"/>
          </a:xfrm>
          <a:prstGeom prst="rect">
            <a:avLst/>
          </a:prstGeom>
          <a:noFill/>
          <a:ln/>
        </p:spPr>
        <p:txBody>
          <a:bodyPr wrap="square" lIns="0" tIns="0" rIns="0" bIns="0" rtlCol="0" anchor="t"/>
          <a:lstStyle/>
          <a:p>
            <a:pPr indent="0" marL="0">
              <a:buNone/>
            </a:pPr>
            <a:r>
              <a:rPr lang="en-US" sz="1400" b="1" dirty="0">
                <a:solidFill>
                  <a:schemeClr val="accent2"/>
                </a:solidFill>
              </a:rPr>
              <a:t>Siguiente</a:t>
            </a:r>
            <a:endParaRPr lang="en-US" sz="1400" dirty="0"/>
          </a:p>
        </p:txBody>
      </p:sp>
      <p:sp>
        <p:nvSpPr>
          <p:cNvPr id="10" name="Text 8"/>
          <p:cNvSpPr txBox="1"/>
          <p:nvPr/>
        </p:nvSpPr>
        <p:spPr>
          <a:xfrm>
            <a:off x="2148840" y="3090672"/>
            <a:ext cx="1554480" cy="822960"/>
          </a:xfrm>
          <a:prstGeom prst="rect">
            <a:avLst/>
          </a:prstGeom>
          <a:noFill/>
          <a:ln/>
        </p:spPr>
        <p:txBody>
          <a:bodyPr wrap="square" lIns="0" tIns="0" rIns="0" bIns="0" rtlCol="0" anchor="t"/>
          <a:lstStyle/>
          <a:p>
            <a:pPr indent="0" marL="0">
              <a:buNone/>
            </a:pPr>
            <a:r>
              <a:rPr lang="en-US" sz="1500" dirty="0">
                <a:solidFill>
                  <a:schemeClr val="bg1"/>
                </a:solidFill>
              </a:rPr>
              <a:t>Rehacer los 4 formatos en digital</a:t>
            </a:r>
            <a:endParaRPr lang="en-US" sz="1500" dirty="0"/>
          </a:p>
        </p:txBody>
      </p:sp>
      <p:sp>
        <p:nvSpPr>
          <p:cNvPr id="11" name="Sigue 3"/>
          <p:cNvSpPr/>
          <p:nvPr/>
        </p:nvSpPr>
        <p:spPr>
          <a:xfrm>
            <a:off x="4160520" y="1920240"/>
            <a:ext cx="640080" cy="64008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100" b="1" dirty="0">
                <a:solidFill>
                  <a:schemeClr val="tx1"/>
                </a:solidFill>
                <a:latin typeface="Arial" pitchFamily="34" charset="0"/>
                <a:ea typeface="Arial" pitchFamily="34" charset="-122"/>
                <a:cs typeface="Arial" pitchFamily="34" charset="-120"/>
              </a:rPr>
              <a:t>3</a:t>
            </a:r>
            <a:endParaRPr lang="en-US" sz="2100" dirty="0"/>
          </a:p>
        </p:txBody>
      </p:sp>
      <p:sp>
        <p:nvSpPr>
          <p:cNvPr id="12" name="Text 10"/>
          <p:cNvSpPr txBox="1"/>
          <p:nvPr/>
        </p:nvSpPr>
        <p:spPr>
          <a:xfrm>
            <a:off x="3840480" y="2743200"/>
            <a:ext cx="1554480" cy="320040"/>
          </a:xfrm>
          <a:prstGeom prst="rect">
            <a:avLst/>
          </a:prstGeom>
          <a:noFill/>
          <a:ln/>
        </p:spPr>
        <p:txBody>
          <a:bodyPr wrap="square" lIns="0" tIns="0" rIns="0" bIns="0" rtlCol="0" anchor="t"/>
          <a:lstStyle/>
          <a:p>
            <a:pPr indent="0" marL="0">
              <a:buNone/>
            </a:pPr>
            <a:r>
              <a:rPr lang="en-US" sz="1400" b="1" dirty="0">
                <a:solidFill>
                  <a:schemeClr val="accent2"/>
                </a:solidFill>
              </a:rPr>
              <a:t>Después</a:t>
            </a:r>
            <a:endParaRPr lang="en-US" sz="1400" dirty="0"/>
          </a:p>
        </p:txBody>
      </p:sp>
      <p:sp>
        <p:nvSpPr>
          <p:cNvPr id="13" name="Text 11"/>
          <p:cNvSpPr txBox="1"/>
          <p:nvPr/>
        </p:nvSpPr>
        <p:spPr>
          <a:xfrm>
            <a:off x="3840480" y="3090672"/>
            <a:ext cx="1554480" cy="822960"/>
          </a:xfrm>
          <a:prstGeom prst="rect">
            <a:avLst/>
          </a:prstGeom>
          <a:noFill/>
          <a:ln/>
        </p:spPr>
        <p:txBody>
          <a:bodyPr wrap="square" lIns="0" tIns="0" rIns="0" bIns="0" rtlCol="0" anchor="t"/>
          <a:lstStyle/>
          <a:p>
            <a:pPr indent="0" marL="0">
              <a:buNone/>
            </a:pPr>
            <a:r>
              <a:rPr lang="en-US" sz="1500" dirty="0">
                <a:solidFill>
                  <a:schemeClr val="bg1"/>
                </a:solidFill>
              </a:rPr>
              <a:t>Prototipo para probar</a:t>
            </a:r>
            <a:endParaRPr lang="en-US" sz="1500" dirty="0"/>
          </a:p>
        </p:txBody>
      </p:sp>
      <p:sp>
        <p:nvSpPr>
          <p:cNvPr id="14" name="Sigue 4"/>
          <p:cNvSpPr/>
          <p:nvPr/>
        </p:nvSpPr>
        <p:spPr>
          <a:xfrm>
            <a:off x="5852160" y="1920240"/>
            <a:ext cx="640080" cy="64008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2100" b="1" dirty="0">
                <a:solidFill>
                  <a:schemeClr val="tx1"/>
                </a:solidFill>
                <a:latin typeface="Arial" pitchFamily="34" charset="0"/>
                <a:ea typeface="Arial" pitchFamily="34" charset="-122"/>
                <a:cs typeface="Arial" pitchFamily="34" charset="-120"/>
              </a:rPr>
              <a:t>4</a:t>
            </a:r>
            <a:endParaRPr lang="en-US" sz="2100" dirty="0"/>
          </a:p>
        </p:txBody>
      </p:sp>
      <p:sp>
        <p:nvSpPr>
          <p:cNvPr id="15" name="Text 13"/>
          <p:cNvSpPr txBox="1"/>
          <p:nvPr/>
        </p:nvSpPr>
        <p:spPr>
          <a:xfrm>
            <a:off x="5532120" y="2743200"/>
            <a:ext cx="1554480" cy="320040"/>
          </a:xfrm>
          <a:prstGeom prst="rect">
            <a:avLst/>
          </a:prstGeom>
          <a:noFill/>
          <a:ln/>
        </p:spPr>
        <p:txBody>
          <a:bodyPr wrap="square" lIns="0" tIns="0" rIns="0" bIns="0" rtlCol="0" anchor="t"/>
          <a:lstStyle/>
          <a:p>
            <a:pPr indent="0" marL="0">
              <a:buNone/>
            </a:pPr>
            <a:r>
              <a:rPr lang="en-US" sz="1400" b="1" dirty="0">
                <a:solidFill>
                  <a:schemeClr val="accent2"/>
                </a:solidFill>
              </a:rPr>
              <a:t>Antes de arrancar</a:t>
            </a:r>
            <a:endParaRPr lang="en-US" sz="1400" dirty="0"/>
          </a:p>
        </p:txBody>
      </p:sp>
      <p:sp>
        <p:nvSpPr>
          <p:cNvPr id="16" name="Text 14"/>
          <p:cNvSpPr txBox="1"/>
          <p:nvPr/>
        </p:nvSpPr>
        <p:spPr>
          <a:xfrm>
            <a:off x="5532120" y="3090672"/>
            <a:ext cx="1554480" cy="822960"/>
          </a:xfrm>
          <a:prstGeom prst="rect">
            <a:avLst/>
          </a:prstGeom>
          <a:noFill/>
          <a:ln/>
        </p:spPr>
        <p:txBody>
          <a:bodyPr wrap="square" lIns="0" tIns="0" rIns="0" bIns="0" rtlCol="0" anchor="t"/>
          <a:lstStyle/>
          <a:p>
            <a:pPr indent="0" marL="0">
              <a:buNone/>
            </a:pPr>
            <a:r>
              <a:rPr lang="en-US" sz="1500" dirty="0">
                <a:solidFill>
                  <a:schemeClr val="bg1"/>
                </a:solidFill>
              </a:rPr>
              <a:t>Prueba con un supervisor y con Telcel</a:t>
            </a:r>
            <a:endParaRPr lang="en-US" sz="1500" dirty="0"/>
          </a:p>
        </p:txBody>
      </p:sp>
      <p:sp>
        <p:nvSpPr>
          <p:cNvPr id="17" name="Sigue 5"/>
          <p:cNvSpPr/>
          <p:nvPr/>
        </p:nvSpPr>
        <p:spPr>
          <a:xfrm>
            <a:off x="7543800" y="1920240"/>
            <a:ext cx="640080" cy="64008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2100" b="1" dirty="0">
                <a:solidFill>
                  <a:schemeClr val="tx1"/>
                </a:solidFill>
                <a:latin typeface="Arial" pitchFamily="34" charset="0"/>
                <a:ea typeface="Arial" pitchFamily="34" charset="-122"/>
                <a:cs typeface="Arial" pitchFamily="34" charset="-120"/>
              </a:rPr>
              <a:t>5</a:t>
            </a:r>
            <a:endParaRPr lang="en-US" sz="2100" dirty="0"/>
          </a:p>
        </p:txBody>
      </p:sp>
      <p:sp>
        <p:nvSpPr>
          <p:cNvPr id="18" name="Text 16"/>
          <p:cNvSpPr txBox="1"/>
          <p:nvPr/>
        </p:nvSpPr>
        <p:spPr>
          <a:xfrm>
            <a:off x="7223760" y="2743200"/>
            <a:ext cx="1554480" cy="320040"/>
          </a:xfrm>
          <a:prstGeom prst="rect">
            <a:avLst/>
          </a:prstGeom>
          <a:noFill/>
          <a:ln/>
        </p:spPr>
        <p:txBody>
          <a:bodyPr wrap="square" lIns="0" tIns="0" rIns="0" bIns="0" rtlCol="0" anchor="t"/>
          <a:lstStyle/>
          <a:p>
            <a:pPr indent="0" marL="0">
              <a:buNone/>
            </a:pPr>
            <a:r>
              <a:rPr lang="en-US" sz="1400" b="1" dirty="0">
                <a:solidFill>
                  <a:schemeClr val="accent2"/>
                </a:solidFill>
              </a:rPr>
              <a:t>~22 de noviembre</a:t>
            </a:r>
            <a:endParaRPr lang="en-US" sz="1400" dirty="0"/>
          </a:p>
        </p:txBody>
      </p:sp>
      <p:sp>
        <p:nvSpPr>
          <p:cNvPr id="19" name="Text 17"/>
          <p:cNvSpPr txBox="1"/>
          <p:nvPr/>
        </p:nvSpPr>
        <p:spPr>
          <a:xfrm>
            <a:off x="7223760" y="3090672"/>
            <a:ext cx="1554480" cy="822960"/>
          </a:xfrm>
          <a:prstGeom prst="rect">
            <a:avLst/>
          </a:prstGeom>
          <a:noFill/>
          <a:ln/>
        </p:spPr>
        <p:txBody>
          <a:bodyPr wrap="square" lIns="0" tIns="0" rIns="0" bIns="0" rtlCol="0" anchor="t"/>
          <a:lstStyle/>
          <a:p>
            <a:pPr indent="0" marL="0">
              <a:buNone/>
            </a:pPr>
            <a:r>
              <a:rPr lang="en-US" sz="1500" dirty="0">
                <a:solidFill>
                  <a:schemeClr val="bg1"/>
                </a:solidFill>
              </a:rPr>
              <a:t>Arranque de temporada</a:t>
            </a:r>
            <a:endParaRPr lang="en-US" sz="1500" dirty="0"/>
          </a:p>
        </p:txBody>
      </p:sp>
    </p:spTree>
  </p:cSld>
  <p:clrMapOvr>
    <a:masterClrMapping/>
  </p:clrMapOvr>
</p:sld>
</file>

<file path=ppt/theme/theme1.xml><?xml version="1.0" encoding="utf-8"?>
<a:theme xmlns:a="http://schemas.openxmlformats.org/drawingml/2006/main" name="Reportes BTL Telcel">
  <a:themeElements>
    <a:clrScheme name="Reportes BTL Telcel">
      <a:dk1>
        <a:srgbClr val="13235B"/>
      </a:dk1>
      <a:lt1>
        <a:srgbClr val="FFFFFF"/>
      </a:lt1>
      <a:dk2>
        <a:srgbClr val="0B1640"/>
      </a:dk2>
      <a:lt2>
        <a:srgbClr val="EEF2FA"/>
      </a:lt2>
      <a:accent1>
        <a:srgbClr val="1E5BD8"/>
      </a:accent1>
      <a:accent2>
        <a:srgbClr val="F5B700"/>
      </a:accent2>
      <a:accent3>
        <a:srgbClr val="25D366"/>
      </a:accent3>
      <a:accent4>
        <a:srgbClr val="E5484D"/>
      </a:accent4>
      <a:accent5>
        <a:srgbClr val="6B7591"/>
      </a:accent5>
      <a:accent6>
        <a:srgbClr val="F08C00"/>
      </a:accent6>
      <a:hlink>
        <a:srgbClr val="1E5BD8"/>
      </a:hlink>
      <a:folHlink>
        <a:srgbClr val="6B4FBB"/>
      </a:folHlink>
    </a:clrScheme>
    <a:fontScheme name="Reportes BTL Telcel">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Reportes BTL Telcel Navidad 2026: la dinámica, explicada fácil</dc:title>
  <dc:subject>PptxGenJS Presentation</dc:subject>
  <dc:creator>Sindicato</dc:creator>
  <cp:lastModifiedBy>Sindicato</cp:lastModifiedBy>
  <cp:revision>1</cp:revision>
  <dcterms:created xsi:type="dcterms:W3CDTF">2026-10-22T23:53:30Z</dcterms:created>
  <dcterms:modified xsi:type="dcterms:W3CDTF">2026-10-22T23:53:30Z</dcterms:modified>
</cp:coreProperties>
</file>